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56" r:id="rId3"/>
    <p:sldId id="283" r:id="rId4"/>
    <p:sldId id="275" r:id="rId5"/>
    <p:sldId id="257" r:id="rId6"/>
    <p:sldId id="272" r:id="rId7"/>
    <p:sldId id="276" r:id="rId8"/>
    <p:sldId id="280" r:id="rId9"/>
    <p:sldId id="281" r:id="rId10"/>
    <p:sldId id="282" r:id="rId11"/>
    <p:sldId id="278" r:id="rId12"/>
    <p:sldId id="261" r:id="rId13"/>
    <p:sldId id="266" r:id="rId14"/>
    <p:sldId id="265" r:id="rId15"/>
    <p:sldId id="277" r:id="rId16"/>
    <p:sldId id="259" r:id="rId17"/>
    <p:sldId id="263" r:id="rId18"/>
    <p:sldId id="264" r:id="rId19"/>
    <p:sldId id="262" r:id="rId20"/>
    <p:sldId id="269"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8" d="100"/>
          <a:sy n="58" d="100"/>
        </p:scale>
        <p:origin x="-7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33E3C-026B-4564-AD7C-F4169871323D}"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F6664-C585-4D55-A8C2-43E7F757D20B}" type="slidenum">
              <a:rPr lang="en-US" smtClean="0"/>
              <a:t>‹#›</a:t>
            </a:fld>
            <a:endParaRPr lang="en-US"/>
          </a:p>
        </p:txBody>
      </p:sp>
    </p:spTree>
    <p:extLst>
      <p:ext uri="{BB962C8B-B14F-4D97-AF65-F5344CB8AC3E}">
        <p14:creationId xmlns:p14="http://schemas.microsoft.com/office/powerpoint/2010/main" val="413325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45F6664-C585-4D55-A8C2-43E7F757D20B}" type="slidenum">
              <a:rPr lang="en-US" smtClean="0"/>
              <a:t>2</a:t>
            </a:fld>
            <a:endParaRPr lang="en-US"/>
          </a:p>
        </p:txBody>
      </p:sp>
    </p:spTree>
    <p:extLst>
      <p:ext uri="{BB962C8B-B14F-4D97-AF65-F5344CB8AC3E}">
        <p14:creationId xmlns:p14="http://schemas.microsoft.com/office/powerpoint/2010/main" val="170099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F6664-C585-4D55-A8C2-43E7F757D20B}" type="slidenum">
              <a:rPr lang="en-US" smtClean="0"/>
              <a:t>4</a:t>
            </a:fld>
            <a:endParaRPr lang="en-US"/>
          </a:p>
        </p:txBody>
      </p:sp>
    </p:spTree>
    <p:extLst>
      <p:ext uri="{BB962C8B-B14F-4D97-AF65-F5344CB8AC3E}">
        <p14:creationId xmlns:p14="http://schemas.microsoft.com/office/powerpoint/2010/main" val="346735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F4406-9A6F-4000-A482-FA87F441057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49650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4406-9A6F-4000-A482-FA87F441057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219841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4406-9A6F-4000-A482-FA87F441057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58790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4406-9A6F-4000-A482-FA87F441057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162630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F4406-9A6F-4000-A482-FA87F441057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72532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F4406-9A6F-4000-A482-FA87F441057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136115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F4406-9A6F-4000-A482-FA87F4410573}"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316919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F4406-9A6F-4000-A482-FA87F4410573}"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80870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F4406-9A6F-4000-A482-FA87F4410573}"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26200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F4406-9A6F-4000-A482-FA87F441057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218881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F4406-9A6F-4000-A482-FA87F441057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07834-FCAF-4D84-8890-E029F7EC9619}" type="slidenum">
              <a:rPr lang="en-US" smtClean="0"/>
              <a:t>‹#›</a:t>
            </a:fld>
            <a:endParaRPr lang="en-US"/>
          </a:p>
        </p:txBody>
      </p:sp>
    </p:spTree>
    <p:extLst>
      <p:ext uri="{BB962C8B-B14F-4D97-AF65-F5344CB8AC3E}">
        <p14:creationId xmlns:p14="http://schemas.microsoft.com/office/powerpoint/2010/main" val="70891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F4406-9A6F-4000-A482-FA87F4410573}"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07834-FCAF-4D84-8890-E029F7EC9619}" type="slidenum">
              <a:rPr lang="en-US" smtClean="0"/>
              <a:t>‹#›</a:t>
            </a:fld>
            <a:endParaRPr lang="en-US"/>
          </a:p>
        </p:txBody>
      </p:sp>
    </p:spTree>
    <p:extLst>
      <p:ext uri="{BB962C8B-B14F-4D97-AF65-F5344CB8AC3E}">
        <p14:creationId xmlns:p14="http://schemas.microsoft.com/office/powerpoint/2010/main" val="10994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3.jpe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9.jpeg"/><Relationship Id="rId5" Type="http://schemas.microsoft.com/office/2007/relationships/hdphoto" Target="../media/hdphoto10.wdp"/><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4.jpeg"/><Relationship Id="rId5" Type="http://schemas.microsoft.com/office/2007/relationships/hdphoto" Target="../media/hdphoto2.wdp"/><Relationship Id="rId10" Type="http://schemas.openxmlformats.org/officeDocument/2006/relationships/image" Target="../media/image13.jpeg"/><Relationship Id="rId4" Type="http://schemas.openxmlformats.org/officeDocument/2006/relationships/image" Target="../media/image9.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014029" y="2133600"/>
            <a:ext cx="3733800" cy="116611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04800" y="349369"/>
            <a:ext cx="2209800" cy="13716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85" t="27445" r="7276" b="37636"/>
          <a:stretch/>
        </p:blipFill>
        <p:spPr bwMode="auto">
          <a:xfrm>
            <a:off x="457200" y="3429000"/>
            <a:ext cx="8290629"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1067114"/>
            <a:ext cx="3581400" cy="1003538"/>
          </a:xfrm>
          <a:prstGeom prst="rect">
            <a:avLst/>
          </a:prstGeom>
        </p:spPr>
      </p:pic>
    </p:spTree>
    <p:extLst>
      <p:ext uri="{BB962C8B-B14F-4D97-AF65-F5344CB8AC3E}">
        <p14:creationId xmlns:p14="http://schemas.microsoft.com/office/powerpoint/2010/main" val="86763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43434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California</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28600" y="990599"/>
            <a:ext cx="87630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cap="all" dirty="0">
                <a:solidFill>
                  <a:schemeClr val="bg1"/>
                </a:solidFill>
              </a:rPr>
              <a:t>CCSS.ELA-LITERACY.SL.9-10.1</a:t>
            </a:r>
            <a:r>
              <a:rPr lang="en-US" dirty="0"/>
              <a:t/>
            </a:r>
            <a:br>
              <a:rPr lang="en-US" dirty="0"/>
            </a:br>
            <a:r>
              <a:rPr lang="en-US" dirty="0"/>
              <a:t>Initiate and participate effectively in a range of collaborative discussions (one-on-one, in groups, and teacher-led) with diverse partners on grades 9-10 topics, texts, and issues, building on others' ideas and expressing their own clearly and persuasively.</a:t>
            </a:r>
          </a:p>
        </p:txBody>
      </p:sp>
      <p:sp>
        <p:nvSpPr>
          <p:cNvPr id="4" name="Rectangle 3"/>
          <p:cNvSpPr/>
          <p:nvPr/>
        </p:nvSpPr>
        <p:spPr>
          <a:xfrm>
            <a:off x="228600" y="2351831"/>
            <a:ext cx="4214191" cy="192360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1700" cap="all" dirty="0"/>
              <a:t>CCSS.ELA-LITERACY.SL.9-10.1.A</a:t>
            </a:r>
            <a:r>
              <a:rPr lang="en-US" sz="1700" dirty="0"/>
              <a:t/>
            </a:r>
            <a:br>
              <a:rPr lang="en-US" sz="1700" dirty="0"/>
            </a:br>
            <a:r>
              <a:rPr lang="en-US" sz="1700" dirty="0"/>
              <a:t>Come to discussions prepared, having read and researched material under study; explicitly draw on that preparation by referring to evidence from texts and other research on the topic or issue to stimulate a thoughtful, well-reasoned exchange of ideas.</a:t>
            </a:r>
          </a:p>
        </p:txBody>
      </p:sp>
      <p:sp>
        <p:nvSpPr>
          <p:cNvPr id="5" name="Rectangle 4"/>
          <p:cNvSpPr/>
          <p:nvPr/>
        </p:nvSpPr>
        <p:spPr>
          <a:xfrm>
            <a:off x="4648200" y="2367808"/>
            <a:ext cx="4343400" cy="192360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700" cap="all" dirty="0"/>
              <a:t>CCSS.ELA-LITERACY.SL.9-10.4</a:t>
            </a:r>
            <a:r>
              <a:rPr lang="en-US" sz="1700" dirty="0"/>
              <a:t/>
            </a:r>
            <a:br>
              <a:rPr lang="en-US" sz="1700" dirty="0"/>
            </a:br>
            <a:r>
              <a:rPr lang="en-US" sz="1700" dirty="0"/>
              <a:t>Present information, findings, and supporting evidence clearly, concisely, and logically such that listeners can follow the line of reasoning and the organization, development, substance, and style are appropriate to purpose, audience, and task.</a:t>
            </a:r>
          </a:p>
        </p:txBody>
      </p:sp>
      <p:sp>
        <p:nvSpPr>
          <p:cNvPr id="6" name="Rectangle 5"/>
          <p:cNvSpPr/>
          <p:nvPr/>
        </p:nvSpPr>
        <p:spPr>
          <a:xfrm>
            <a:off x="228600" y="4441165"/>
            <a:ext cx="4214191" cy="192360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700" cap="all" dirty="0"/>
              <a:t>CCSS.ELA-LITERACY.SL.9-10.1.D</a:t>
            </a:r>
            <a:r>
              <a:rPr lang="en-US" sz="1700" dirty="0"/>
              <a:t/>
            </a:r>
            <a:br>
              <a:rPr lang="en-US" sz="1700" dirty="0"/>
            </a:br>
            <a:r>
              <a:rPr lang="en-US" sz="1700" dirty="0"/>
              <a:t>Respond thoughtfully to diverse perspectives, summarize points of agreement and disagreement, and, when warranted, qualify or justify their own views and understanding and make new connections in light of the evidence and reasoning presented.</a:t>
            </a:r>
          </a:p>
        </p:txBody>
      </p:sp>
      <p:sp>
        <p:nvSpPr>
          <p:cNvPr id="7" name="Rectangle 6"/>
          <p:cNvSpPr/>
          <p:nvPr/>
        </p:nvSpPr>
        <p:spPr>
          <a:xfrm>
            <a:off x="4648200" y="4409661"/>
            <a:ext cx="4267200" cy="8771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700" cap="all" dirty="0"/>
              <a:t>CCSS.ELA-LITERACY.RH.6-8.1</a:t>
            </a:r>
            <a:r>
              <a:rPr lang="en-US" sz="1700" dirty="0"/>
              <a:t/>
            </a:r>
            <a:br>
              <a:rPr lang="en-US" sz="1700" dirty="0"/>
            </a:br>
            <a:r>
              <a:rPr lang="en-US" sz="1700" dirty="0"/>
              <a:t>Cite specific textual evidence to support analysis of primary and secondary sources.</a:t>
            </a:r>
          </a:p>
        </p:txBody>
      </p:sp>
      <p:sp>
        <p:nvSpPr>
          <p:cNvPr id="8" name="Rectangle 7"/>
          <p:cNvSpPr/>
          <p:nvPr/>
        </p:nvSpPr>
        <p:spPr>
          <a:xfrm>
            <a:off x="4651514" y="5379821"/>
            <a:ext cx="4300330" cy="140038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1700" cap="all" dirty="0"/>
              <a:t>CCSS.ELA-LITERACY.SL.11-12.1.B</a:t>
            </a:r>
            <a:r>
              <a:rPr lang="en-US" sz="1700" dirty="0"/>
              <a:t/>
            </a:r>
            <a:br>
              <a:rPr lang="en-US" sz="1700" dirty="0"/>
            </a:br>
            <a:r>
              <a:rPr lang="en-US" sz="1700" dirty="0"/>
              <a:t>Work with peers to promote civil, democratic discussions and decision-making, set clear goals and deadlines, and establish individual roles as needed.</a:t>
            </a:r>
          </a:p>
        </p:txBody>
      </p:sp>
    </p:spTree>
    <p:extLst>
      <p:ext uri="{BB962C8B-B14F-4D97-AF65-F5344CB8AC3E}">
        <p14:creationId xmlns:p14="http://schemas.microsoft.com/office/powerpoint/2010/main" val="224490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i.istockimg.com/file_thumbview_approve/35343652/13/stock-video-35343652-college-students-falling-asleep-in-boring-university-lecture-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4833" y="1416844"/>
            <a:ext cx="7154333" cy="402431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994833" y="1416844"/>
            <a:ext cx="7154333" cy="4024312"/>
          </a:xfrm>
          <a:prstGeom prst="line">
            <a:avLst/>
          </a:prstGeom>
          <a:ln w="127000" cap="sq">
            <a:solidFill>
              <a:srgbClr val="FF0000"/>
            </a:solidFill>
            <a:beve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4833" y="1416844"/>
            <a:ext cx="7154333" cy="4024312"/>
          </a:xfrm>
          <a:prstGeom prst="line">
            <a:avLst/>
          </a:prstGeom>
          <a:ln w="127000" cap="sq">
            <a:solidFill>
              <a:srgbClr val="FF0000"/>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Effect>
                      <a14:brightnessContrast bright="15000" contrast="20000"/>
                    </a14:imgEffect>
                  </a14:imgLayer>
                </a14:imgProps>
              </a:ext>
              <a:ext uri="{28A0092B-C50C-407E-A947-70E740481C1C}">
                <a14:useLocalDpi xmlns:a14="http://schemas.microsoft.com/office/drawing/2010/main" val="0"/>
              </a:ext>
            </a:extLst>
          </a:blip>
          <a:srcRect l="20750" t="22500" r="26833" b="22935"/>
          <a:stretch/>
        </p:blipFill>
        <p:spPr>
          <a:xfrm>
            <a:off x="822957" y="1219200"/>
            <a:ext cx="3739517" cy="259515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3404366"/>
            <a:ext cx="4040328" cy="2539234"/>
          </a:xfrm>
          <a:prstGeom prst="rect">
            <a:avLst/>
          </a:prstGeom>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17750" t="50000" r="41417" b="15375"/>
          <a:stretch/>
        </p:blipFill>
        <p:spPr>
          <a:xfrm>
            <a:off x="4495800" y="3616510"/>
            <a:ext cx="4175484" cy="2360428"/>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6000"/>
                    </a14:imgEffect>
                  </a14:imgLayer>
                </a14:imgProps>
              </a:ext>
              <a:ext uri="{28A0092B-C50C-407E-A947-70E740481C1C}">
                <a14:useLocalDpi xmlns:a14="http://schemas.microsoft.com/office/drawing/2010/main" val="0"/>
              </a:ext>
            </a:extLst>
          </a:blip>
          <a:stretch>
            <a:fillRect/>
          </a:stretch>
        </p:blipFill>
        <p:spPr>
          <a:xfrm>
            <a:off x="4495800" y="742950"/>
            <a:ext cx="3886200" cy="2914650"/>
          </a:xfrm>
          <a:prstGeom prst="rect">
            <a:avLst/>
          </a:prstGeom>
        </p:spPr>
      </p:pic>
      <p:sp>
        <p:nvSpPr>
          <p:cNvPr id="3" name="TextBox 2"/>
          <p:cNvSpPr txBox="1"/>
          <p:nvPr/>
        </p:nvSpPr>
        <p:spPr>
          <a:xfrm>
            <a:off x="438150" y="575191"/>
            <a:ext cx="48768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Engaged, focused. </a:t>
            </a:r>
            <a:endParaRPr lang="en-US" sz="28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495800" y="5981701"/>
            <a:ext cx="4648200"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Discussions using complex text.</a:t>
            </a:r>
            <a:endParaRPr lang="en-US"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57200" y="5955686"/>
            <a:ext cx="2815167"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Diving in to sources.</a:t>
            </a:r>
            <a:endParaRPr lang="en-US" sz="20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069884" y="342840"/>
            <a:ext cx="3500031"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Evidence-based arguments.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1179"/>
            <a:ext cx="8915400" cy="6555641"/>
          </a:xfrm>
          <a:prstGeom prst="rect">
            <a:avLst/>
          </a:prstGeom>
          <a:noFill/>
        </p:spPr>
        <p:txBody>
          <a:bodyPr wrap="square" rtlCol="0">
            <a:spAutoFit/>
          </a:bodyPr>
          <a:lstStyle/>
          <a:p>
            <a:r>
              <a:rPr lang="en-US" sz="3600" dirty="0" smtClean="0"/>
              <a:t>What we have discovered:</a:t>
            </a:r>
          </a:p>
          <a:p>
            <a:endParaRPr lang="en-US" sz="2400" dirty="0"/>
          </a:p>
          <a:p>
            <a:pPr marL="800100" lvl="1" indent="-342900">
              <a:buFont typeface="Wingdings" panose="05000000000000000000" pitchFamily="2" charset="2"/>
              <a:buChar char="§"/>
            </a:pPr>
            <a:r>
              <a:rPr lang="en-US" sz="2400" dirty="0" smtClean="0"/>
              <a:t>	</a:t>
            </a:r>
            <a:r>
              <a:rPr lang="en-US" sz="2800" dirty="0" smtClean="0"/>
              <a:t>Every student needs to participate.</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smtClean="0"/>
              <a:t>	Old cooperative learning model vs academic model.</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smtClean="0"/>
              <a:t>	Structured.</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smtClean="0"/>
              <a:t>	Text/content based leads to “evidence based” </a:t>
            </a:r>
          </a:p>
          <a:p>
            <a:pPr lvl="1"/>
            <a:r>
              <a:rPr lang="en-US" sz="2800" dirty="0"/>
              <a:t>	</a:t>
            </a:r>
            <a:r>
              <a:rPr lang="en-US" sz="2800" dirty="0" smtClean="0"/>
              <a:t>(not “how do you feel about…”).</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smtClean="0"/>
              <a:t>	Discussion “guide” for students.</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smtClean="0"/>
              <a:t>	Assessment.</a:t>
            </a:r>
            <a:endParaRPr lang="en-US" sz="2400" dirty="0"/>
          </a:p>
          <a:p>
            <a:r>
              <a:rPr lang="en-US" sz="2400" dirty="0" smtClean="0"/>
              <a:t>	</a:t>
            </a:r>
            <a:endParaRPr lang="en-US" sz="2400" dirty="0"/>
          </a:p>
        </p:txBody>
      </p:sp>
    </p:spTree>
    <p:extLst>
      <p:ext uri="{BB962C8B-B14F-4D97-AF65-F5344CB8AC3E}">
        <p14:creationId xmlns:p14="http://schemas.microsoft.com/office/powerpoint/2010/main" val="252421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324600" cy="646331"/>
          </a:xfrm>
          <a:prstGeom prst="rect">
            <a:avLst/>
          </a:prstGeom>
          <a:noFill/>
        </p:spPr>
        <p:txBody>
          <a:bodyPr wrap="square" rtlCol="0">
            <a:spAutoFit/>
          </a:bodyPr>
          <a:lstStyle/>
          <a:p>
            <a:r>
              <a:rPr lang="en-US" sz="3600" dirty="0" smtClean="0"/>
              <a:t>Civil Conversation</a:t>
            </a:r>
            <a:endParaRPr lang="en-US" sz="3600" dirty="0"/>
          </a:p>
        </p:txBody>
      </p:sp>
      <p:sp>
        <p:nvSpPr>
          <p:cNvPr id="4" name="TextBox 3"/>
          <p:cNvSpPr txBox="1"/>
          <p:nvPr/>
        </p:nvSpPr>
        <p:spPr>
          <a:xfrm>
            <a:off x="838200" y="1166842"/>
            <a:ext cx="8305800" cy="4524315"/>
          </a:xfrm>
          <a:prstGeom prst="rect">
            <a:avLst/>
          </a:prstGeom>
          <a:noFill/>
        </p:spPr>
        <p:txBody>
          <a:bodyPr wrap="square" rtlCol="0">
            <a:spAutoFit/>
          </a:bodyPr>
          <a:lstStyle/>
          <a:p>
            <a:r>
              <a:rPr lang="en-US" sz="2400" dirty="0" smtClean="0"/>
              <a:t>Ingredients of Civil Conversation</a:t>
            </a:r>
          </a:p>
          <a:p>
            <a:endParaRPr lang="en-US" sz="2400" dirty="0"/>
          </a:p>
          <a:p>
            <a:pPr marL="800100" lvl="1" indent="-342900">
              <a:buFont typeface="Arial" panose="020B0604020202020204" pitchFamily="34" charset="0"/>
              <a:buChar char="•"/>
            </a:pPr>
            <a:r>
              <a:rPr lang="en-US" sz="2400" dirty="0" smtClean="0"/>
              <a:t>Text-based: An article that presents at least two perspectives, or more than one text that presents different views on the same issue/topic.</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Presents a question for students to explore.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Pairs/small group.</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Structured with a discussion guide.</a:t>
            </a:r>
            <a:endParaRPr lang="en-US" sz="2400" dirty="0"/>
          </a:p>
          <a:p>
            <a:r>
              <a:rPr lang="en-US" sz="2400" dirty="0" smtClean="0"/>
              <a:t>	</a:t>
            </a:r>
            <a:endParaRPr lang="en-US" sz="2400" dirty="0"/>
          </a:p>
        </p:txBody>
      </p:sp>
    </p:spTree>
    <p:extLst>
      <p:ext uri="{BB962C8B-B14F-4D97-AF65-F5344CB8AC3E}">
        <p14:creationId xmlns:p14="http://schemas.microsoft.com/office/powerpoint/2010/main" val="306322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861410"/>
            <a:ext cx="7924800" cy="646331"/>
          </a:xfrm>
          <a:prstGeom prst="rect">
            <a:avLst/>
          </a:prstGeom>
          <a:noFill/>
        </p:spPr>
        <p:txBody>
          <a:bodyPr wrap="square" rtlCol="0">
            <a:spAutoFit/>
          </a:bodyPr>
          <a:lstStyle/>
          <a:p>
            <a:r>
              <a:rPr lang="en-US" sz="3600" dirty="0" smtClean="0">
                <a:solidFill>
                  <a:schemeClr val="accent4">
                    <a:lumMod val="75000"/>
                  </a:schemeClr>
                </a:solidFill>
              </a:rPr>
              <a:t>Two “learning cycles” this semester:</a:t>
            </a:r>
            <a:endParaRPr lang="en-US" sz="3600" dirty="0">
              <a:solidFill>
                <a:schemeClr val="accent4">
                  <a:lumMod val="75000"/>
                </a:schemeClr>
              </a:solidFill>
            </a:endParaRPr>
          </a:p>
        </p:txBody>
      </p:sp>
      <p:sp>
        <p:nvSpPr>
          <p:cNvPr id="3" name="TextBox 2"/>
          <p:cNvSpPr txBox="1"/>
          <p:nvPr/>
        </p:nvSpPr>
        <p:spPr>
          <a:xfrm>
            <a:off x="914400" y="2679918"/>
            <a:ext cx="7467600" cy="1815882"/>
          </a:xfrm>
          <a:prstGeom prst="rect">
            <a:avLst/>
          </a:prstGeom>
          <a:noFill/>
        </p:spPr>
        <p:txBody>
          <a:bodyPr wrap="square" rtlCol="0">
            <a:spAutoFit/>
          </a:bodyPr>
          <a:lstStyle/>
          <a:p>
            <a:pPr lvl="1"/>
            <a:r>
              <a:rPr lang="en-US" sz="2800" dirty="0" smtClean="0"/>
              <a:t>1. Civil Conversation model.</a:t>
            </a:r>
          </a:p>
          <a:p>
            <a:endParaRPr lang="en-US" sz="2800" dirty="0" smtClean="0"/>
          </a:p>
          <a:p>
            <a:pPr marL="854075" indent="-854075"/>
            <a:r>
              <a:rPr lang="en-US" sz="2800" dirty="0" smtClean="0"/>
              <a:t>      2. Using simulation/role play lessons as academic  discussion.</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533400"/>
            <a:ext cx="1371600" cy="971550"/>
          </a:xfrm>
          <a:prstGeom prst="rect">
            <a:avLst/>
          </a:prstGeom>
        </p:spPr>
      </p:pic>
    </p:spTree>
    <p:extLst>
      <p:ext uri="{BB962C8B-B14F-4D97-AF65-F5344CB8AC3E}">
        <p14:creationId xmlns:p14="http://schemas.microsoft.com/office/powerpoint/2010/main" val="395047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34475"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l="14250" t="17137"/>
          <a:stretch/>
        </p:blipFill>
        <p:spPr>
          <a:xfrm>
            <a:off x="304800" y="304800"/>
            <a:ext cx="3124201" cy="226425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852" t="11273" r="852" b="7410"/>
          <a:stretch/>
        </p:blipFill>
        <p:spPr>
          <a:xfrm>
            <a:off x="3867899" y="1219200"/>
            <a:ext cx="3086100" cy="18821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26250" t="31889" b="12889"/>
          <a:stretch/>
        </p:blipFill>
        <p:spPr>
          <a:xfrm flipH="1">
            <a:off x="609600" y="3255201"/>
            <a:ext cx="3371850" cy="18935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400" y="4321968"/>
            <a:ext cx="2972039" cy="222902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752600" y="152400"/>
            <a:ext cx="398145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1. Face-to-face: CC Instructional Strategy</a:t>
            </a:r>
            <a:endParaRPr lang="en-US" dirty="0"/>
          </a:p>
        </p:txBody>
      </p:sp>
      <p:sp>
        <p:nvSpPr>
          <p:cNvPr id="12" name="TextBox 11"/>
          <p:cNvSpPr txBox="1"/>
          <p:nvPr/>
        </p:nvSpPr>
        <p:spPr>
          <a:xfrm>
            <a:off x="5400675" y="1034534"/>
            <a:ext cx="32861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2.  Try it out with your students.</a:t>
            </a:r>
            <a:endParaRPr lang="en-US" dirty="0"/>
          </a:p>
        </p:txBody>
      </p:sp>
      <p:sp>
        <p:nvSpPr>
          <p:cNvPr id="13" name="TextBox 12"/>
          <p:cNvSpPr txBox="1"/>
          <p:nvPr/>
        </p:nvSpPr>
        <p:spPr>
          <a:xfrm>
            <a:off x="1600200" y="4996640"/>
            <a:ext cx="319087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3. Collaborate/Analyze/Reflect</a:t>
            </a:r>
            <a:endParaRPr lang="en-US" dirty="0"/>
          </a:p>
        </p:txBody>
      </p:sp>
      <p:sp>
        <p:nvSpPr>
          <p:cNvPr id="14" name="TextBox 13"/>
          <p:cNvSpPr txBox="1"/>
          <p:nvPr/>
        </p:nvSpPr>
        <p:spPr>
          <a:xfrm>
            <a:off x="7193834" y="6366331"/>
            <a:ext cx="176720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4. Teach it again!</a:t>
            </a:r>
            <a:endParaRPr lang="en-US" dirty="0"/>
          </a:p>
        </p:txBody>
      </p:sp>
      <p:sp>
        <p:nvSpPr>
          <p:cNvPr id="16" name="TextBox 15"/>
          <p:cNvSpPr txBox="1"/>
          <p:nvPr/>
        </p:nvSpPr>
        <p:spPr>
          <a:xfrm>
            <a:off x="152400" y="5944463"/>
            <a:ext cx="4572000" cy="646331"/>
          </a:xfrm>
          <a:prstGeom prst="rect">
            <a:avLst/>
          </a:prstGeom>
          <a:noFill/>
          <a:ln w="28575">
            <a:solidFill>
              <a:srgbClr val="0070C0"/>
            </a:solidFill>
          </a:ln>
        </p:spPr>
        <p:txBody>
          <a:bodyPr wrap="square" rtlCol="0">
            <a:spAutoFit/>
          </a:bodyPr>
          <a:lstStyle/>
          <a:p>
            <a:r>
              <a:rPr lang="en-US" sz="3600" dirty="0" smtClean="0">
                <a:solidFill>
                  <a:schemeClr val="bg1"/>
                </a:solidFill>
              </a:rPr>
              <a:t>Teach. Reflect. Reteach</a:t>
            </a:r>
            <a:endParaRPr lang="en-US" sz="3600" dirty="0">
              <a:solidFill>
                <a:schemeClr val="bg1"/>
              </a:solidFill>
            </a:endParaRPr>
          </a:p>
        </p:txBody>
      </p:sp>
    </p:spTree>
    <p:extLst>
      <p:ext uri="{BB962C8B-B14F-4D97-AF65-F5344CB8AC3E}">
        <p14:creationId xmlns:p14="http://schemas.microsoft.com/office/powerpoint/2010/main" val="205445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974117"/>
              </p:ext>
            </p:extLst>
          </p:nvPr>
        </p:nvGraphicFramePr>
        <p:xfrm>
          <a:off x="190499" y="2209800"/>
          <a:ext cx="8763001" cy="2971800"/>
        </p:xfrm>
        <a:graphic>
          <a:graphicData uri="http://schemas.openxmlformats.org/drawingml/2006/table">
            <a:tbl>
              <a:tblPr>
                <a:tableStyleId>{5C22544A-7EE6-4342-B048-85BDC9FD1C3A}</a:tableStyleId>
              </a:tblPr>
              <a:tblGrid>
                <a:gridCol w="1452853"/>
                <a:gridCol w="1269336"/>
                <a:gridCol w="1544613"/>
                <a:gridCol w="1682252"/>
                <a:gridCol w="1146990"/>
                <a:gridCol w="1666957"/>
              </a:tblGrid>
              <a:tr h="1057450">
                <a:tc>
                  <a:txBody>
                    <a:bodyPr/>
                    <a:lstStyle/>
                    <a:p>
                      <a:pPr algn="l" fontAlgn="ctr"/>
                      <a:r>
                        <a:rPr lang="en-US" sz="2800" u="none" strike="noStrike" dirty="0" smtClean="0">
                          <a:effectLst/>
                        </a:rPr>
                        <a:t> </a:t>
                      </a:r>
                      <a:r>
                        <a:rPr lang="en-US" sz="2800" u="none" strike="noStrike" dirty="0" smtClean="0">
                          <a:solidFill>
                            <a:srgbClr val="FF0000"/>
                          </a:solidFill>
                          <a:effectLst/>
                        </a:rPr>
                        <a:t>JAN</a:t>
                      </a:r>
                      <a:endParaRPr lang="en-US" sz="2800" b="1" i="0" u="none" strike="noStrike" dirty="0">
                        <a:solidFill>
                          <a:srgbClr val="FF0000"/>
                        </a:solidFill>
                        <a:effectLst/>
                        <a:latin typeface="Calibri"/>
                      </a:endParaRPr>
                    </a:p>
                  </a:txBody>
                  <a:tcPr marL="7034" marR="7034" marT="7034" marB="0" anchor="ctr"/>
                </a:tc>
                <a:tc>
                  <a:txBody>
                    <a:bodyPr/>
                    <a:lstStyle/>
                    <a:p>
                      <a:pPr marL="0" indent="0" algn="l" fontAlgn="ctr"/>
                      <a:r>
                        <a:rPr lang="en-US" sz="2800" u="none" strike="noStrike" dirty="0">
                          <a:solidFill>
                            <a:schemeClr val="accent4">
                              <a:lumMod val="75000"/>
                            </a:schemeClr>
                          </a:solidFill>
                          <a:effectLst/>
                        </a:rPr>
                        <a:t>FEB</a:t>
                      </a:r>
                      <a:endParaRPr lang="en-US" sz="2800" b="1" i="0" u="none" strike="noStrike" dirty="0">
                        <a:solidFill>
                          <a:schemeClr val="accent4">
                            <a:lumMod val="75000"/>
                          </a:schemeClr>
                        </a:solidFill>
                        <a:effectLst/>
                        <a:latin typeface="Calibri"/>
                      </a:endParaRPr>
                    </a:p>
                  </a:txBody>
                  <a:tcPr marL="7034" marR="7034" marT="7034" marB="0" anchor="ctr"/>
                </a:tc>
                <a:tc>
                  <a:txBody>
                    <a:bodyPr/>
                    <a:lstStyle/>
                    <a:p>
                      <a:pPr algn="l" fontAlgn="ctr"/>
                      <a:r>
                        <a:rPr lang="en-US" sz="2800" u="none" strike="noStrike" dirty="0">
                          <a:solidFill>
                            <a:srgbClr val="FF0000"/>
                          </a:solidFill>
                          <a:effectLst/>
                        </a:rPr>
                        <a:t>MAR</a:t>
                      </a:r>
                      <a:endParaRPr lang="en-US" sz="2800" b="1" i="0" u="none" strike="noStrike" dirty="0">
                        <a:solidFill>
                          <a:srgbClr val="FF0000"/>
                        </a:solidFill>
                        <a:effectLst/>
                        <a:latin typeface="Calibri"/>
                      </a:endParaRPr>
                    </a:p>
                  </a:txBody>
                  <a:tcPr marL="7034" marR="7034" marT="7034" marB="0" anchor="ctr"/>
                </a:tc>
                <a:tc>
                  <a:txBody>
                    <a:bodyPr/>
                    <a:lstStyle/>
                    <a:p>
                      <a:pPr algn="l" fontAlgn="ctr"/>
                      <a:r>
                        <a:rPr lang="en-US" sz="2800" u="none" strike="noStrike" dirty="0">
                          <a:solidFill>
                            <a:schemeClr val="accent4">
                              <a:lumMod val="75000"/>
                            </a:schemeClr>
                          </a:solidFill>
                          <a:effectLst/>
                        </a:rPr>
                        <a:t>APR</a:t>
                      </a:r>
                      <a:endParaRPr lang="en-US" sz="2800" b="1" i="0" u="none" strike="noStrike" dirty="0">
                        <a:solidFill>
                          <a:schemeClr val="accent4">
                            <a:lumMod val="75000"/>
                          </a:schemeClr>
                        </a:solidFill>
                        <a:effectLst/>
                        <a:latin typeface="Calibri"/>
                      </a:endParaRPr>
                    </a:p>
                  </a:txBody>
                  <a:tcPr marL="7034" marR="7034" marT="7034" marB="0" anchor="ctr"/>
                </a:tc>
                <a:tc>
                  <a:txBody>
                    <a:bodyPr/>
                    <a:lstStyle/>
                    <a:p>
                      <a:pPr algn="l" fontAlgn="ctr"/>
                      <a:r>
                        <a:rPr lang="en-US" sz="2800" u="none" strike="noStrike" dirty="0">
                          <a:solidFill>
                            <a:srgbClr val="FF0000"/>
                          </a:solidFill>
                          <a:effectLst/>
                        </a:rPr>
                        <a:t>MAY</a:t>
                      </a:r>
                      <a:endParaRPr lang="en-US" sz="2800" b="1" i="0" u="none" strike="noStrike" dirty="0">
                        <a:solidFill>
                          <a:srgbClr val="FF0000"/>
                        </a:solidFill>
                        <a:effectLst/>
                        <a:latin typeface="Calibri"/>
                      </a:endParaRPr>
                    </a:p>
                  </a:txBody>
                  <a:tcPr marL="7034" marR="7034" marT="7034" marB="0" anchor="ctr"/>
                </a:tc>
                <a:tc>
                  <a:txBody>
                    <a:bodyPr/>
                    <a:lstStyle/>
                    <a:p>
                      <a:pPr algn="l" fontAlgn="ctr"/>
                      <a:r>
                        <a:rPr lang="en-US" sz="2800" u="none" strike="noStrike" dirty="0">
                          <a:solidFill>
                            <a:schemeClr val="accent4">
                              <a:lumMod val="75000"/>
                            </a:schemeClr>
                          </a:solidFill>
                          <a:effectLst/>
                        </a:rPr>
                        <a:t>JUNE</a:t>
                      </a:r>
                      <a:endParaRPr lang="en-US" sz="2800" b="1" i="0" u="none" strike="noStrike" dirty="0">
                        <a:solidFill>
                          <a:schemeClr val="accent4">
                            <a:lumMod val="75000"/>
                          </a:schemeClr>
                        </a:solidFill>
                        <a:effectLst/>
                        <a:latin typeface="Calibri"/>
                      </a:endParaRPr>
                    </a:p>
                  </a:txBody>
                  <a:tcPr marL="7034" marR="7034" marT="7034" marB="0" anchor="ctr"/>
                </a:tc>
              </a:tr>
              <a:tr h="1914350">
                <a:tc>
                  <a:txBody>
                    <a:bodyPr/>
                    <a:lstStyle/>
                    <a:p>
                      <a:pPr algn="l" fontAlgn="ctr"/>
                      <a:r>
                        <a:rPr lang="en-US" sz="1600" u="none" strike="noStrike" dirty="0" smtClean="0">
                          <a:solidFill>
                            <a:srgbClr val="FF0000"/>
                          </a:solidFill>
                          <a:effectLst/>
                        </a:rPr>
                        <a:t>Attend Webinar     and F2F</a:t>
                      </a:r>
                      <a:endParaRPr lang="en-US" sz="1600" b="0" i="0" u="none" strike="noStrike" dirty="0">
                        <a:solidFill>
                          <a:srgbClr val="FF0000"/>
                        </a:solidFill>
                        <a:effectLst/>
                        <a:latin typeface="Calibri"/>
                      </a:endParaRPr>
                    </a:p>
                  </a:txBody>
                  <a:tcPr marL="7034" marR="7034" marT="7034" marB="0" anchor="ctr"/>
                </a:tc>
                <a:tc>
                  <a:txBody>
                    <a:bodyPr/>
                    <a:lstStyle/>
                    <a:p>
                      <a:pPr marL="0" indent="0" algn="l" fontAlgn="ctr">
                        <a:buFont typeface="Arial" panose="020B0604020202020204" pitchFamily="34" charset="0"/>
                        <a:buNone/>
                      </a:pPr>
                      <a:r>
                        <a:rPr lang="en-US" sz="1600" u="none" strike="noStrike" dirty="0" smtClean="0">
                          <a:solidFill>
                            <a:schemeClr val="accent4">
                              <a:lumMod val="75000"/>
                            </a:schemeClr>
                          </a:solidFill>
                          <a:effectLst/>
                        </a:rPr>
                        <a:t>Participate online discussion      </a:t>
                      </a:r>
                    </a:p>
                    <a:p>
                      <a:pPr marL="0" indent="0" algn="l" fontAlgn="ctr">
                        <a:buFont typeface="Arial" panose="020B0604020202020204" pitchFamily="34" charset="0"/>
                        <a:buNone/>
                      </a:pPr>
                      <a:endParaRPr lang="en-US" sz="1600" u="none" strike="noStrike" dirty="0" smtClean="0">
                        <a:solidFill>
                          <a:schemeClr val="accent4">
                            <a:lumMod val="75000"/>
                          </a:schemeClr>
                        </a:solidFill>
                        <a:effectLst/>
                      </a:endParaRPr>
                    </a:p>
                    <a:p>
                      <a:pPr marL="0" indent="0" algn="l" fontAlgn="ctr">
                        <a:buFont typeface="Arial" panose="020B0604020202020204" pitchFamily="34" charset="0"/>
                        <a:buNone/>
                      </a:pPr>
                      <a:r>
                        <a:rPr lang="en-US" sz="1600" u="none" strike="noStrike" dirty="0" smtClean="0">
                          <a:solidFill>
                            <a:schemeClr val="accent4">
                              <a:lumMod val="75000"/>
                            </a:schemeClr>
                          </a:solidFill>
                          <a:effectLst/>
                        </a:rPr>
                        <a:t>Teach a lesson using strategy </a:t>
                      </a:r>
                      <a:endParaRPr lang="en-US" sz="1600" b="0" i="0" u="none" strike="noStrike" dirty="0">
                        <a:solidFill>
                          <a:schemeClr val="accent4">
                            <a:lumMod val="75000"/>
                          </a:schemeClr>
                        </a:solidFill>
                        <a:effectLst/>
                        <a:latin typeface="Calibri"/>
                      </a:endParaRPr>
                    </a:p>
                  </a:txBody>
                  <a:tcPr marL="7034" marR="7034" marT="7034" marB="0" anchor="ctr"/>
                </a:tc>
                <a:tc>
                  <a:txBody>
                    <a:bodyPr/>
                    <a:lstStyle/>
                    <a:p>
                      <a:pPr algn="l" fontAlgn="ctr"/>
                      <a:r>
                        <a:rPr lang="en-US" sz="1600" u="none" strike="noStrike" dirty="0" smtClean="0">
                          <a:solidFill>
                            <a:srgbClr val="FF0000"/>
                          </a:solidFill>
                          <a:effectLst/>
                        </a:rPr>
                        <a:t>Reflect</a:t>
                      </a:r>
                    </a:p>
                    <a:p>
                      <a:pPr algn="l" fontAlgn="ctr"/>
                      <a:endParaRPr lang="en-US" sz="1600" u="none" strike="noStrike" dirty="0" smtClean="0">
                        <a:solidFill>
                          <a:srgbClr val="FF0000"/>
                        </a:solidFill>
                        <a:effectLst/>
                      </a:endParaRPr>
                    </a:p>
                    <a:p>
                      <a:pPr algn="l" fontAlgn="ctr"/>
                      <a:r>
                        <a:rPr lang="en-US" sz="1600" u="none" strike="noStrike" dirty="0" smtClean="0">
                          <a:solidFill>
                            <a:srgbClr val="FF0000"/>
                          </a:solidFill>
                          <a:effectLst/>
                        </a:rPr>
                        <a:t>Attend Webinar</a:t>
                      </a:r>
                    </a:p>
                    <a:p>
                      <a:pPr algn="l" fontAlgn="ctr"/>
                      <a:endParaRPr lang="en-US" sz="1600" u="none" strike="noStrike" dirty="0" smtClean="0">
                        <a:solidFill>
                          <a:srgbClr val="FF0000"/>
                        </a:solidFill>
                        <a:effectLst/>
                      </a:endParaRPr>
                    </a:p>
                    <a:p>
                      <a:pPr algn="l" fontAlgn="ctr"/>
                      <a:r>
                        <a:rPr lang="en-US" sz="1600" u="none" strike="noStrike" dirty="0" smtClean="0">
                          <a:solidFill>
                            <a:srgbClr val="FF0000"/>
                          </a:solidFill>
                          <a:effectLst/>
                        </a:rPr>
                        <a:t> </a:t>
                      </a:r>
                      <a:r>
                        <a:rPr lang="en-US" sz="1600" u="none" strike="noStrike" dirty="0">
                          <a:solidFill>
                            <a:srgbClr val="FF0000"/>
                          </a:solidFill>
                          <a:effectLst/>
                        </a:rPr>
                        <a:t>Reteach</a:t>
                      </a:r>
                      <a:endParaRPr lang="en-US" sz="1600" b="0" i="0" u="none" strike="noStrike" dirty="0">
                        <a:solidFill>
                          <a:srgbClr val="FF0000"/>
                        </a:solidFill>
                        <a:effectLst/>
                        <a:latin typeface="Calibri"/>
                      </a:endParaRPr>
                    </a:p>
                  </a:txBody>
                  <a:tcPr marL="7034" marR="7034" marT="7034" marB="0" anchor="ctr"/>
                </a:tc>
                <a:tc>
                  <a:txBody>
                    <a:bodyPr/>
                    <a:lstStyle/>
                    <a:p>
                      <a:pPr algn="l" fontAlgn="ctr"/>
                      <a:r>
                        <a:rPr lang="en-US" sz="1600" u="none" strike="noStrike" dirty="0" smtClean="0">
                          <a:solidFill>
                            <a:schemeClr val="accent4">
                              <a:lumMod val="75000"/>
                            </a:schemeClr>
                          </a:solidFill>
                          <a:effectLst/>
                        </a:rPr>
                        <a:t>Attend </a:t>
                      </a:r>
                      <a:r>
                        <a:rPr lang="en-US" sz="1600" u="none" strike="noStrike" dirty="0">
                          <a:solidFill>
                            <a:schemeClr val="accent4">
                              <a:lumMod val="75000"/>
                            </a:schemeClr>
                          </a:solidFill>
                          <a:effectLst/>
                        </a:rPr>
                        <a:t>F2F                   </a:t>
                      </a:r>
                      <a:r>
                        <a:rPr lang="en-US" sz="1600" u="none" strike="noStrike" dirty="0" smtClean="0">
                          <a:solidFill>
                            <a:schemeClr val="accent4">
                              <a:lumMod val="75000"/>
                            </a:schemeClr>
                          </a:solidFill>
                          <a:effectLst/>
                        </a:rPr>
                        <a:t> </a:t>
                      </a:r>
                    </a:p>
                    <a:p>
                      <a:pPr algn="l" fontAlgn="ctr"/>
                      <a:endParaRPr lang="en-US" sz="1600" u="none" strike="noStrike" dirty="0" smtClean="0">
                        <a:solidFill>
                          <a:schemeClr val="accent4">
                            <a:lumMod val="75000"/>
                          </a:schemeClr>
                        </a:solidFill>
                        <a:effectLst/>
                      </a:endParaRPr>
                    </a:p>
                    <a:p>
                      <a:pPr algn="l" fontAlgn="ctr"/>
                      <a:r>
                        <a:rPr lang="en-US" sz="1600" u="none" strike="noStrike" dirty="0" smtClean="0">
                          <a:solidFill>
                            <a:schemeClr val="accent4">
                              <a:lumMod val="75000"/>
                            </a:schemeClr>
                          </a:solidFill>
                          <a:effectLst/>
                        </a:rPr>
                        <a:t>Teach </a:t>
                      </a:r>
                      <a:r>
                        <a:rPr lang="en-US" sz="1600" u="none" strike="noStrike" dirty="0">
                          <a:solidFill>
                            <a:schemeClr val="accent4">
                              <a:lumMod val="75000"/>
                            </a:schemeClr>
                          </a:solidFill>
                          <a:effectLst/>
                        </a:rPr>
                        <a:t>a </a:t>
                      </a:r>
                      <a:r>
                        <a:rPr lang="en-US" sz="1600" u="none" strike="noStrike" dirty="0" smtClean="0">
                          <a:solidFill>
                            <a:schemeClr val="accent4">
                              <a:lumMod val="75000"/>
                            </a:schemeClr>
                          </a:solidFill>
                          <a:effectLst/>
                        </a:rPr>
                        <a:t>lesson</a:t>
                      </a:r>
                    </a:p>
                    <a:p>
                      <a:pPr algn="l" fontAlgn="ctr"/>
                      <a:r>
                        <a:rPr lang="en-US" sz="1600" u="none" strike="noStrike" dirty="0" smtClean="0">
                          <a:solidFill>
                            <a:schemeClr val="accent4">
                              <a:lumMod val="75000"/>
                            </a:schemeClr>
                          </a:solidFill>
                          <a:effectLst/>
                        </a:rPr>
                        <a:t>using </a:t>
                      </a:r>
                      <a:r>
                        <a:rPr lang="en-US" sz="1600" u="none" strike="noStrike" dirty="0">
                          <a:solidFill>
                            <a:schemeClr val="accent4">
                              <a:lumMod val="75000"/>
                            </a:schemeClr>
                          </a:solidFill>
                          <a:effectLst/>
                        </a:rPr>
                        <a:t>strategy </a:t>
                      </a:r>
                      <a:endParaRPr lang="en-US" sz="1600" b="0" i="0" u="none" strike="noStrike" dirty="0">
                        <a:solidFill>
                          <a:schemeClr val="accent4">
                            <a:lumMod val="75000"/>
                          </a:schemeClr>
                        </a:solidFill>
                        <a:effectLst/>
                        <a:latin typeface="Calibri"/>
                      </a:endParaRPr>
                    </a:p>
                  </a:txBody>
                  <a:tcPr marL="7034" marR="7034" marT="7034" marB="0" anchor="ctr"/>
                </a:tc>
                <a:tc>
                  <a:txBody>
                    <a:bodyPr/>
                    <a:lstStyle/>
                    <a:p>
                      <a:pPr algn="l" fontAlgn="ctr">
                        <a:lnSpc>
                          <a:spcPct val="150000"/>
                        </a:lnSpc>
                      </a:pPr>
                      <a:r>
                        <a:rPr lang="en-US" sz="1600" u="none" strike="noStrike" dirty="0" smtClean="0">
                          <a:solidFill>
                            <a:srgbClr val="FF0000"/>
                          </a:solidFill>
                          <a:effectLst/>
                        </a:rPr>
                        <a:t>Reflect                        Attend </a:t>
                      </a:r>
                      <a:r>
                        <a:rPr lang="en-US" sz="1600" u="none" strike="noStrike" dirty="0">
                          <a:solidFill>
                            <a:srgbClr val="FF0000"/>
                          </a:solidFill>
                          <a:effectLst/>
                        </a:rPr>
                        <a:t>Webinar        </a:t>
                      </a:r>
                      <a:r>
                        <a:rPr lang="en-US" sz="1600" u="none" strike="noStrike" dirty="0" smtClean="0">
                          <a:solidFill>
                            <a:srgbClr val="FF0000"/>
                          </a:solidFill>
                          <a:effectLst/>
                        </a:rPr>
                        <a:t>       </a:t>
                      </a:r>
                      <a:r>
                        <a:rPr lang="en-US" sz="1600" u="none" strike="noStrike" dirty="0">
                          <a:solidFill>
                            <a:srgbClr val="FF0000"/>
                          </a:solidFill>
                          <a:effectLst/>
                        </a:rPr>
                        <a:t>Reteach</a:t>
                      </a:r>
                      <a:endParaRPr lang="en-US" sz="1600" b="0" i="0" u="none" strike="noStrike" dirty="0">
                        <a:solidFill>
                          <a:srgbClr val="FF0000"/>
                        </a:solidFill>
                        <a:effectLst/>
                        <a:latin typeface="Calibri"/>
                      </a:endParaRPr>
                    </a:p>
                  </a:txBody>
                  <a:tcPr marL="7034" marR="7034" marT="7034" marB="0" anchor="ctr"/>
                </a:tc>
                <a:tc>
                  <a:txBody>
                    <a:bodyPr/>
                    <a:lstStyle/>
                    <a:p>
                      <a:pPr algn="l" fontAlgn="ctr"/>
                      <a:r>
                        <a:rPr lang="en-US" sz="1600" u="none" strike="noStrike" dirty="0" smtClean="0">
                          <a:solidFill>
                            <a:schemeClr val="accent4">
                              <a:lumMod val="75000"/>
                            </a:schemeClr>
                          </a:solidFill>
                          <a:effectLst/>
                        </a:rPr>
                        <a:t>Online </a:t>
                      </a:r>
                      <a:r>
                        <a:rPr lang="en-US" sz="1600" u="none" strike="noStrike" dirty="0">
                          <a:solidFill>
                            <a:schemeClr val="accent4">
                              <a:lumMod val="75000"/>
                            </a:schemeClr>
                          </a:solidFill>
                          <a:effectLst/>
                        </a:rPr>
                        <a:t>Discussion           </a:t>
                      </a:r>
                      <a:endParaRPr lang="en-US" sz="1600" u="none" strike="noStrike" dirty="0" smtClean="0">
                        <a:solidFill>
                          <a:schemeClr val="accent4">
                            <a:lumMod val="75000"/>
                          </a:schemeClr>
                        </a:solidFill>
                        <a:effectLst/>
                      </a:endParaRPr>
                    </a:p>
                    <a:p>
                      <a:pPr algn="l" fontAlgn="ctr"/>
                      <a:endParaRPr lang="en-US" sz="1600" u="none" strike="noStrike" dirty="0" smtClean="0">
                        <a:solidFill>
                          <a:schemeClr val="accent4">
                            <a:lumMod val="75000"/>
                          </a:schemeClr>
                        </a:solidFill>
                        <a:effectLst/>
                      </a:endParaRPr>
                    </a:p>
                    <a:p>
                      <a:pPr algn="l" fontAlgn="ctr"/>
                      <a:r>
                        <a:rPr lang="en-US" sz="1600" u="none" strike="noStrike" dirty="0" err="1" smtClean="0">
                          <a:solidFill>
                            <a:schemeClr val="accent4">
                              <a:lumMod val="75000"/>
                            </a:schemeClr>
                          </a:solidFill>
                          <a:effectLst/>
                        </a:rPr>
                        <a:t>Eval</a:t>
                      </a:r>
                      <a:r>
                        <a:rPr lang="en-US" sz="1600" u="none" strike="noStrike" dirty="0" smtClean="0">
                          <a:solidFill>
                            <a:schemeClr val="accent4">
                              <a:lumMod val="75000"/>
                            </a:schemeClr>
                          </a:solidFill>
                          <a:effectLst/>
                        </a:rPr>
                        <a:t> </a:t>
                      </a:r>
                      <a:r>
                        <a:rPr lang="en-US" sz="1600" u="none" strike="noStrike" dirty="0">
                          <a:solidFill>
                            <a:schemeClr val="accent4">
                              <a:lumMod val="75000"/>
                            </a:schemeClr>
                          </a:solidFill>
                          <a:effectLst/>
                        </a:rPr>
                        <a:t>Activities</a:t>
                      </a:r>
                      <a:endParaRPr lang="en-US" sz="1600" b="0" i="0" u="none" strike="noStrike" dirty="0">
                        <a:solidFill>
                          <a:schemeClr val="accent4">
                            <a:lumMod val="75000"/>
                          </a:schemeClr>
                        </a:solidFill>
                        <a:effectLst/>
                        <a:latin typeface="Calibri"/>
                      </a:endParaRPr>
                    </a:p>
                  </a:txBody>
                  <a:tcPr marL="7034" marR="7034" marT="7034" marB="0" anchor="ctr"/>
                </a:tc>
              </a:tr>
            </a:tbl>
          </a:graphicData>
        </a:graphic>
      </p:graphicFrame>
      <p:sp>
        <p:nvSpPr>
          <p:cNvPr id="5" name="TextBox 4"/>
          <p:cNvSpPr txBox="1"/>
          <p:nvPr/>
        </p:nvSpPr>
        <p:spPr>
          <a:xfrm>
            <a:off x="2286000" y="533400"/>
            <a:ext cx="4495800" cy="1754326"/>
          </a:xfrm>
          <a:prstGeom prst="rect">
            <a:avLst/>
          </a:prstGeom>
          <a:noFill/>
        </p:spPr>
        <p:txBody>
          <a:bodyPr wrap="square" rtlCol="0">
            <a:spAutoFit/>
          </a:bodyPr>
          <a:lstStyle/>
          <a:p>
            <a:pPr algn="ctr"/>
            <a:r>
              <a:rPr lang="en-US" sz="3600" dirty="0" smtClean="0"/>
              <a:t>Timeline</a:t>
            </a:r>
          </a:p>
          <a:p>
            <a:pPr algn="ctr"/>
            <a:r>
              <a:rPr lang="en-US" sz="3600" dirty="0"/>
              <a:t>Cohort Activities</a:t>
            </a:r>
            <a:endParaRPr lang="en-US" sz="3600" b="1" dirty="0">
              <a:solidFill>
                <a:srgbClr val="FFFFFF"/>
              </a:solidFill>
            </a:endParaRPr>
          </a:p>
          <a:p>
            <a:pPr algn="ctr"/>
            <a:endParaRPr lang="en-US" sz="3600" dirty="0"/>
          </a:p>
        </p:txBody>
      </p:sp>
    </p:spTree>
    <p:extLst>
      <p:ext uri="{BB962C8B-B14F-4D97-AF65-F5344CB8AC3E}">
        <p14:creationId xmlns:p14="http://schemas.microsoft.com/office/powerpoint/2010/main" val="1260218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4" y="687621"/>
            <a:ext cx="5189832" cy="584775"/>
          </a:xfrm>
          <a:prstGeom prst="rect">
            <a:avLst/>
          </a:prstGeom>
          <a:noFill/>
        </p:spPr>
        <p:txBody>
          <a:bodyPr wrap="square" rtlCol="0">
            <a:spAutoFit/>
          </a:bodyPr>
          <a:lstStyle/>
          <a:p>
            <a:pPr algn="ctr"/>
            <a:r>
              <a:rPr lang="en-US" sz="3200" dirty="0" smtClean="0">
                <a:solidFill>
                  <a:schemeClr val="accent1">
                    <a:lumMod val="50000"/>
                  </a:schemeClr>
                </a:solidFill>
              </a:rPr>
              <a:t>Impact on Cohort Teachers</a:t>
            </a:r>
          </a:p>
        </p:txBody>
      </p:sp>
      <p:pic>
        <p:nvPicPr>
          <p:cNvPr id="6150" name="Picture 6" descr="Image result for evalu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47"/>
          <a:stretch/>
        </p:blipFill>
        <p:spPr bwMode="auto">
          <a:xfrm>
            <a:off x="4883426" y="36443"/>
            <a:ext cx="3929593" cy="23270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460" y="3733800"/>
            <a:ext cx="8391939" cy="2985433"/>
          </a:xfrm>
          <a:prstGeom prst="rect">
            <a:avLst/>
          </a:prstGeom>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lvl="1" algn="ctr"/>
            <a:r>
              <a:rPr lang="en-US" sz="2400" dirty="0" smtClean="0">
                <a:solidFill>
                  <a:srgbClr val="002060"/>
                </a:solidFill>
              </a:rPr>
              <a:t>Evaluation Activities</a:t>
            </a:r>
          </a:p>
          <a:p>
            <a:pPr marL="800100" lvl="1" indent="-342900">
              <a:buFont typeface="Arial" panose="020B0604020202020204" pitchFamily="34" charset="0"/>
              <a:buChar char="•"/>
            </a:pPr>
            <a:r>
              <a:rPr lang="en-US" sz="2400" dirty="0" smtClean="0">
                <a:solidFill>
                  <a:srgbClr val="002060"/>
                </a:solidFill>
              </a:rPr>
              <a:t>“Flash Survey” – May or June</a:t>
            </a:r>
          </a:p>
          <a:p>
            <a:pPr marL="914400" lvl="1" indent="-457200">
              <a:buFont typeface="Arial" panose="020B0604020202020204" pitchFamily="34" charset="0"/>
              <a:buChar char="•"/>
            </a:pPr>
            <a:r>
              <a:rPr lang="en-US" sz="2400" dirty="0" smtClean="0">
                <a:solidFill>
                  <a:srgbClr val="002060"/>
                </a:solidFill>
              </a:rPr>
              <a:t>Before/After reflection rubric</a:t>
            </a:r>
          </a:p>
          <a:p>
            <a:pPr marL="914400" lvl="1" indent="-457200">
              <a:buFont typeface="Arial" panose="020B0604020202020204" pitchFamily="34" charset="0"/>
              <a:buChar char="•"/>
            </a:pPr>
            <a:r>
              <a:rPr lang="en-US" sz="2400" dirty="0" smtClean="0">
                <a:solidFill>
                  <a:srgbClr val="002060"/>
                </a:solidFill>
              </a:rPr>
              <a:t>Examples of how strategies were  used in the classroom </a:t>
            </a:r>
          </a:p>
          <a:p>
            <a:pPr marL="914400" lvl="1" indent="-457200">
              <a:buFont typeface="Arial" panose="020B0604020202020204" pitchFamily="34" charset="0"/>
              <a:buChar char="•"/>
            </a:pPr>
            <a:r>
              <a:rPr lang="en-US" sz="2400" dirty="0" smtClean="0">
                <a:solidFill>
                  <a:srgbClr val="002060"/>
                </a:solidFill>
              </a:rPr>
              <a:t>A select few Los Angeles teachers will participate in one more evaluation activity. We will let you know if you are one of the “lucky” ones!</a:t>
            </a:r>
          </a:p>
          <a:p>
            <a:r>
              <a:rPr lang="en-US" sz="2000" dirty="0">
                <a:solidFill>
                  <a:srgbClr val="002060"/>
                </a:solidFill>
              </a:rPr>
              <a:t>	</a:t>
            </a:r>
          </a:p>
        </p:txBody>
      </p:sp>
      <p:sp>
        <p:nvSpPr>
          <p:cNvPr id="2" name="Rectangle 1"/>
          <p:cNvSpPr/>
          <p:nvPr/>
        </p:nvSpPr>
        <p:spPr>
          <a:xfrm>
            <a:off x="470452" y="2438400"/>
            <a:ext cx="8229600" cy="830997"/>
          </a:xfrm>
          <a:prstGeom prst="rect">
            <a:avLst/>
          </a:prstGeom>
        </p:spPr>
        <p:txBody>
          <a:bodyPr wrap="square">
            <a:spAutoFit/>
          </a:bodyPr>
          <a:lstStyle/>
          <a:p>
            <a:pPr marL="119063" lvl="1"/>
            <a:r>
              <a:rPr lang="en-US" sz="2400" dirty="0">
                <a:solidFill>
                  <a:schemeClr val="accent1">
                    <a:lumMod val="50000"/>
                  </a:schemeClr>
                </a:solidFill>
              </a:rPr>
              <a:t>Is this project helping me implement </a:t>
            </a:r>
            <a:r>
              <a:rPr lang="en-US" sz="2400" dirty="0" smtClean="0">
                <a:solidFill>
                  <a:schemeClr val="accent1">
                    <a:lumMod val="50000"/>
                  </a:schemeClr>
                </a:solidFill>
              </a:rPr>
              <a:t>standards? </a:t>
            </a:r>
            <a:r>
              <a:rPr lang="en-US" sz="2400" dirty="0">
                <a:solidFill>
                  <a:schemeClr val="accent1">
                    <a:lumMod val="50000"/>
                  </a:schemeClr>
                </a:solidFill>
              </a:rPr>
              <a:t>How so?</a:t>
            </a:r>
          </a:p>
          <a:p>
            <a:pPr marL="119063" lvl="1"/>
            <a:r>
              <a:rPr lang="en-US" sz="2400" dirty="0">
                <a:solidFill>
                  <a:schemeClr val="accent1">
                    <a:lumMod val="50000"/>
                  </a:schemeClr>
                </a:solidFill>
              </a:rPr>
              <a:t>What is the benefit of engaging in PD </a:t>
            </a:r>
            <a:r>
              <a:rPr lang="en-US" sz="2400" dirty="0" smtClean="0">
                <a:solidFill>
                  <a:schemeClr val="accent1">
                    <a:lumMod val="50000"/>
                  </a:schemeClr>
                </a:solidFill>
              </a:rPr>
              <a:t>lead by </a:t>
            </a:r>
            <a:r>
              <a:rPr lang="en-US" sz="2400" dirty="0">
                <a:solidFill>
                  <a:schemeClr val="accent1">
                    <a:lumMod val="50000"/>
                  </a:schemeClr>
                </a:solidFill>
              </a:rPr>
              <a:t>Teacher Leaders? </a:t>
            </a:r>
          </a:p>
        </p:txBody>
      </p:sp>
    </p:spTree>
    <p:extLst>
      <p:ext uri="{BB962C8B-B14F-4D97-AF65-F5344CB8AC3E}">
        <p14:creationId xmlns:p14="http://schemas.microsoft.com/office/powerpoint/2010/main" val="364955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67" y="191869"/>
            <a:ext cx="9051533" cy="646331"/>
          </a:xfrm>
          <a:prstGeom prst="rect">
            <a:avLst/>
          </a:prstGeom>
          <a:noFill/>
        </p:spPr>
        <p:txBody>
          <a:bodyPr wrap="square" rtlCol="0">
            <a:spAutoFit/>
          </a:bodyPr>
          <a:lstStyle/>
          <a:p>
            <a:r>
              <a:rPr lang="en-US" sz="3600" b="1" dirty="0" smtClean="0">
                <a:solidFill>
                  <a:srgbClr val="00B0F0"/>
                </a:solidFill>
              </a:rPr>
              <a:t>Additional PD Opportunities:</a:t>
            </a:r>
            <a:endParaRPr lang="en-US" sz="3600" b="1" dirty="0">
              <a:solidFill>
                <a:srgbClr val="00B0F0"/>
              </a:solidFill>
            </a:endParaRPr>
          </a:p>
        </p:txBody>
      </p:sp>
      <p:sp>
        <p:nvSpPr>
          <p:cNvPr id="3" name="TextBox 2"/>
          <p:cNvSpPr txBox="1"/>
          <p:nvPr/>
        </p:nvSpPr>
        <p:spPr>
          <a:xfrm>
            <a:off x="827070" y="914400"/>
            <a:ext cx="80772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Webinars</a:t>
            </a:r>
          </a:p>
          <a:p>
            <a:pPr marL="1371600" lvl="2" indent="-457200">
              <a:buFont typeface="Wingdings" panose="05000000000000000000" pitchFamily="2" charset="2"/>
              <a:buChar char="ü"/>
            </a:pPr>
            <a:r>
              <a:rPr lang="en-US" sz="2800" dirty="0" smtClean="0"/>
              <a:t>Civil Conversation</a:t>
            </a:r>
          </a:p>
          <a:p>
            <a:pPr marL="1371600" lvl="2" indent="-457200">
              <a:buFont typeface="Wingdings" panose="05000000000000000000" pitchFamily="2" charset="2"/>
              <a:buChar char="ü"/>
            </a:pPr>
            <a:r>
              <a:rPr lang="en-US" sz="2800" dirty="0" smtClean="0"/>
              <a:t>Why discussion?</a:t>
            </a:r>
          </a:p>
          <a:p>
            <a:pPr marL="1371600" lvl="2" indent="-457200">
              <a:buFont typeface="Wingdings" panose="05000000000000000000" pitchFamily="2" charset="2"/>
              <a:buChar char="ü"/>
            </a:pPr>
            <a:r>
              <a:rPr lang="en-US" sz="2800" dirty="0" smtClean="0"/>
              <a:t>Using simulation/role play as discussion</a:t>
            </a:r>
          </a:p>
          <a:p>
            <a:pPr marL="1371600" lvl="2" indent="-457200">
              <a:buFont typeface="Wingdings" panose="05000000000000000000" pitchFamily="2" charset="2"/>
              <a:buChar char="ü"/>
            </a:pPr>
            <a:r>
              <a:rPr lang="en-US" sz="2800" dirty="0" smtClean="0"/>
              <a:t>Library of Congress lessons</a:t>
            </a:r>
          </a:p>
          <a:p>
            <a:pPr lvl="1"/>
            <a:r>
              <a:rPr lang="en-US" sz="2800" dirty="0"/>
              <a:t>	</a:t>
            </a:r>
            <a:r>
              <a:rPr lang="en-US" sz="2800" dirty="0" smtClean="0"/>
              <a:t>…and?</a:t>
            </a:r>
          </a:p>
          <a:p>
            <a:endParaRPr lang="en-US" sz="2800" dirty="0"/>
          </a:p>
          <a:p>
            <a:pPr marL="457200" indent="-457200">
              <a:buFont typeface="Arial" panose="020B0604020202020204" pitchFamily="34" charset="0"/>
              <a:buChar char="•"/>
            </a:pPr>
            <a:r>
              <a:rPr lang="en-US" sz="2800" dirty="0" smtClean="0"/>
              <a:t>Twitter Chats</a:t>
            </a:r>
          </a:p>
          <a:p>
            <a:pPr marL="457200" indent="-457200">
              <a:buFont typeface="Arial" panose="020B0604020202020204" pitchFamily="34" charset="0"/>
              <a:buChar char="•"/>
            </a:pPr>
            <a:r>
              <a:rPr lang="en-US" sz="2800" dirty="0" smtClean="0"/>
              <a:t>Share Facebook posts</a:t>
            </a:r>
          </a:p>
          <a:p>
            <a:pPr marL="457200" indent="-457200">
              <a:buFont typeface="Arial" panose="020B0604020202020204" pitchFamily="34" charset="0"/>
              <a:buChar char="•"/>
            </a:pPr>
            <a:r>
              <a:rPr lang="en-US" sz="2800" dirty="0" smtClean="0"/>
              <a:t>T2T website (free lessons,</a:t>
            </a:r>
          </a:p>
          <a:p>
            <a:r>
              <a:rPr lang="en-US" sz="2800" dirty="0" smtClean="0"/>
              <a:t>      archived webinars, etc.)</a:t>
            </a:r>
          </a:p>
          <a:p>
            <a:pPr marL="457200" indent="-457200">
              <a:buFont typeface="Arial" panose="020B0604020202020204" pitchFamily="34" charset="0"/>
              <a:buChar char="•"/>
            </a:pPr>
            <a:endParaRPr lang="en-US" sz="2800" dirty="0" smtClean="0">
              <a:solidFill>
                <a:schemeClr val="accent4">
                  <a:lumMod val="75000"/>
                </a:schemeClr>
              </a:solidFill>
            </a:endParaRPr>
          </a:p>
        </p:txBody>
      </p:sp>
      <p:pic>
        <p:nvPicPr>
          <p:cNvPr id="5122" name="Picture 2" descr="Image result for social m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473098"/>
            <a:ext cx="3581400" cy="2014538"/>
          </a:xfrm>
          <a:prstGeom prst="rect">
            <a:avLst/>
          </a:prstGeom>
          <a:ln>
            <a:noFill/>
          </a:ln>
          <a:effectLst>
            <a:reflection blurRad="12700" stA="30000" endPos="30000" dist="5000" dir="5400000" sy="-100000" algn="bl" rotWithShape="0"/>
          </a:effectLst>
          <a:scene3d>
            <a:camera prst="perspectiveContrastingLeftFacing">
              <a:rot lat="433611" lon="824277" rev="21102636"/>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09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50474"/>
            <a:ext cx="9296400" cy="1077218"/>
          </a:xfrm>
          <a:prstGeom prst="rect">
            <a:avLst/>
          </a:prstGeom>
          <a:noFill/>
        </p:spPr>
        <p:txBody>
          <a:bodyPr wrap="square" rtlCol="0">
            <a:spAutoFit/>
          </a:bodyPr>
          <a:lstStyle/>
          <a:p>
            <a:r>
              <a:rPr lang="en-US" sz="3200" dirty="0" smtClean="0">
                <a:solidFill>
                  <a:srgbClr val="333399"/>
                </a:solidFill>
              </a:rPr>
              <a:t>How you will collaborate with your Cohort?    The Teacher Cohort website…</a:t>
            </a:r>
            <a:endParaRPr lang="en-US" sz="3200" dirty="0">
              <a:solidFill>
                <a:srgbClr val="333399"/>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58" r="2472" b="9986"/>
          <a:stretch/>
        </p:blipFill>
        <p:spPr bwMode="auto">
          <a:xfrm>
            <a:off x="581060" y="1483338"/>
            <a:ext cx="7927083" cy="513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356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971800"/>
            <a:ext cx="8354174" cy="2677656"/>
          </a:xfrm>
          <a:prstGeom prst="rect">
            <a:avLst/>
          </a:prstGeom>
          <a:noFill/>
        </p:spPr>
        <p:txBody>
          <a:bodyPr wrap="square" rtlCol="0">
            <a:spAutoFit/>
          </a:bodyPr>
          <a:lstStyle/>
          <a:p>
            <a:r>
              <a:rPr lang="en-US" sz="2800" dirty="0" smtClean="0">
                <a:solidFill>
                  <a:schemeClr val="accent5">
                    <a:lumMod val="50000"/>
                  </a:schemeClr>
                </a:solidFill>
              </a:rPr>
              <a:t>Today:</a:t>
            </a:r>
            <a:endParaRPr lang="en-US" sz="2800" dirty="0">
              <a:solidFill>
                <a:schemeClr val="accent5">
                  <a:lumMod val="50000"/>
                </a:schemeClr>
              </a:solidFill>
            </a:endParaRPr>
          </a:p>
          <a:p>
            <a:pPr marL="914400" lvl="1" indent="-457200">
              <a:buFont typeface="Arial" panose="020B0604020202020204" pitchFamily="34" charset="0"/>
              <a:buChar char="•"/>
            </a:pPr>
            <a:r>
              <a:rPr lang="en-US" sz="2800" dirty="0" smtClean="0">
                <a:solidFill>
                  <a:schemeClr val="accent5">
                    <a:lumMod val="50000"/>
                  </a:schemeClr>
                </a:solidFill>
              </a:rPr>
              <a:t>Project Overview.</a:t>
            </a:r>
          </a:p>
          <a:p>
            <a:pPr marL="914400" lvl="1" indent="-457200">
              <a:buFont typeface="Arial" panose="020B0604020202020204" pitchFamily="34" charset="0"/>
              <a:buChar char="•"/>
            </a:pPr>
            <a:r>
              <a:rPr lang="en-US" sz="2800" dirty="0" smtClean="0">
                <a:solidFill>
                  <a:schemeClr val="accent5">
                    <a:lumMod val="50000"/>
                  </a:schemeClr>
                </a:solidFill>
              </a:rPr>
              <a:t>Content of PD this year: Academic Discussion strategies</a:t>
            </a:r>
          </a:p>
          <a:p>
            <a:pPr marL="914400" lvl="1" indent="-457200">
              <a:buFont typeface="Arial" panose="020B0604020202020204" pitchFamily="34" charset="0"/>
              <a:buChar char="•"/>
            </a:pPr>
            <a:r>
              <a:rPr lang="en-US" sz="2800" dirty="0" smtClean="0">
                <a:solidFill>
                  <a:schemeClr val="accent5">
                    <a:lumMod val="50000"/>
                  </a:schemeClr>
                </a:solidFill>
              </a:rPr>
              <a:t>Working with your Teacher Leader and Cohort.</a:t>
            </a:r>
          </a:p>
          <a:p>
            <a:pPr marL="914400" lvl="1" indent="-457200">
              <a:buFont typeface="Arial" panose="020B0604020202020204" pitchFamily="34" charset="0"/>
              <a:buChar char="•"/>
            </a:pPr>
            <a:r>
              <a:rPr lang="en-US" sz="2800" dirty="0" smtClean="0">
                <a:solidFill>
                  <a:schemeClr val="accent5">
                    <a:lumMod val="50000"/>
                  </a:schemeClr>
                </a:solidFill>
              </a:rPr>
              <a:t>Next steps.</a:t>
            </a:r>
            <a:r>
              <a:rPr lang="en-US" sz="2400" dirty="0" smtClean="0">
                <a:solidFill>
                  <a:schemeClr val="accent5">
                    <a:lumMod val="50000"/>
                  </a:schemeClr>
                </a:solidFill>
              </a:rPr>
              <a:t>	</a:t>
            </a:r>
            <a:endParaRPr lang="en-US" sz="2400" dirty="0">
              <a:solidFill>
                <a:schemeClr val="accent5">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8600"/>
            <a:ext cx="4724400" cy="2339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04780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76" y="1180324"/>
            <a:ext cx="2948683" cy="707886"/>
          </a:xfrm>
          <a:prstGeom prst="rect">
            <a:avLst/>
          </a:prstGeom>
          <a:noFill/>
        </p:spPr>
        <p:txBody>
          <a:bodyPr wrap="square" rtlCol="0">
            <a:spAutoFit/>
          </a:bodyPr>
          <a:lstStyle/>
          <a:p>
            <a:r>
              <a:rPr lang="en-US" sz="4000" dirty="0" smtClean="0"/>
              <a:t>Next Steps</a:t>
            </a:r>
            <a:endParaRPr lang="en-US" sz="4000" dirty="0"/>
          </a:p>
        </p:txBody>
      </p:sp>
      <p:sp>
        <p:nvSpPr>
          <p:cNvPr id="3" name="TextBox 2"/>
          <p:cNvSpPr txBox="1"/>
          <p:nvPr/>
        </p:nvSpPr>
        <p:spPr>
          <a:xfrm>
            <a:off x="838200" y="3124200"/>
            <a:ext cx="6553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Support</a:t>
            </a:r>
          </a:p>
          <a:p>
            <a:pPr marL="457200" indent="-457200">
              <a:buFont typeface="Arial" panose="020B0604020202020204" pitchFamily="34" charset="0"/>
              <a:buChar char="•"/>
            </a:pPr>
            <a:endParaRPr lang="en-US" sz="1400" dirty="0" smtClean="0"/>
          </a:p>
          <a:p>
            <a:pPr marL="457200" indent="-457200">
              <a:buFont typeface="Arial" panose="020B0604020202020204" pitchFamily="34" charset="0"/>
              <a:buChar char="•"/>
            </a:pPr>
            <a:r>
              <a:rPr lang="en-US" sz="2800" dirty="0" smtClean="0"/>
              <a:t>Stipends</a:t>
            </a:r>
          </a:p>
          <a:p>
            <a:pPr marL="457200" indent="-457200">
              <a:buFont typeface="Arial" panose="020B0604020202020204" pitchFamily="34" charset="0"/>
              <a:buChar char="•"/>
            </a:pPr>
            <a:endParaRPr lang="en-US" sz="1400" dirty="0" smtClean="0"/>
          </a:p>
          <a:p>
            <a:pPr marL="457200" indent="-457200">
              <a:buFont typeface="Arial" panose="020B0604020202020204" pitchFamily="34" charset="0"/>
              <a:buChar char="•"/>
            </a:pPr>
            <a:r>
              <a:rPr lang="en-US" sz="2800" dirty="0" smtClean="0"/>
              <a:t>What else?</a:t>
            </a:r>
            <a:endParaRPr lang="en-US" sz="2800" dirty="0"/>
          </a:p>
        </p:txBody>
      </p:sp>
      <p:sp>
        <p:nvSpPr>
          <p:cNvPr id="4" name="AutoShape 4" descr="Image result for next ste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www.marketingtechnews.net/media/img/news/iStock_nextsteps896502.jpg.800x600_q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5541"/>
            <a:ext cx="4977551" cy="2694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55" y="617025"/>
            <a:ext cx="3797016" cy="44121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152900" y="997803"/>
            <a:ext cx="5105400" cy="830997"/>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Precise, intentional, joyful teaching = purposeful, joyful learning.</a:t>
            </a:r>
            <a:endParaRPr lang="en-US"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473568"/>
            <a:ext cx="5101557" cy="3393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8200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530" y="228600"/>
            <a:ext cx="8716617" cy="1200329"/>
          </a:xfrm>
          <a:prstGeom prst="rect">
            <a:avLst/>
          </a:prstGeom>
          <a:noFill/>
        </p:spPr>
        <p:txBody>
          <a:bodyPr wrap="square" rtlCol="0">
            <a:spAutoFit/>
          </a:bodyPr>
          <a:lstStyle/>
          <a:p>
            <a:r>
              <a:rPr lang="en-US" sz="3600" dirty="0" smtClean="0">
                <a:solidFill>
                  <a:srgbClr val="333399"/>
                </a:solidFill>
              </a:rPr>
              <a:t>A little background…</a:t>
            </a:r>
          </a:p>
          <a:p>
            <a:pPr algn="ctr"/>
            <a:endParaRPr lang="en-US" sz="3600" dirty="0">
              <a:solidFill>
                <a:srgbClr val="333399"/>
              </a:solidFill>
            </a:endParaRPr>
          </a:p>
        </p:txBody>
      </p:sp>
      <p:sp>
        <p:nvSpPr>
          <p:cNvPr id="3" name="TextBox 2"/>
          <p:cNvSpPr txBox="1"/>
          <p:nvPr/>
        </p:nvSpPr>
        <p:spPr>
          <a:xfrm>
            <a:off x="76200" y="4558605"/>
            <a:ext cx="8991600"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dirty="0" smtClean="0">
                <a:solidFill>
                  <a:schemeClr val="bg1"/>
                </a:solidFill>
              </a:rPr>
              <a:t>CRF       National </a:t>
            </a:r>
            <a:r>
              <a:rPr lang="en-US" sz="2800" dirty="0">
                <a:solidFill>
                  <a:schemeClr val="bg1"/>
                </a:solidFill>
              </a:rPr>
              <a:t>Writing </a:t>
            </a:r>
            <a:r>
              <a:rPr lang="en-US" sz="2800" dirty="0" smtClean="0">
                <a:solidFill>
                  <a:schemeClr val="bg1"/>
                </a:solidFill>
              </a:rPr>
              <a:t>Project       Teach Plus       </a:t>
            </a:r>
            <a:r>
              <a:rPr lang="en-US" sz="2800" dirty="0" err="1" smtClean="0">
                <a:solidFill>
                  <a:schemeClr val="bg1"/>
                </a:solidFill>
              </a:rPr>
              <a:t>Readworks</a:t>
            </a:r>
            <a:endParaRPr lang="en-US" sz="2800" dirty="0">
              <a:solidFill>
                <a:schemeClr val="bg1"/>
              </a:solidFill>
            </a:endParaRPr>
          </a:p>
          <a:p>
            <a:pPr algn="ctr"/>
            <a:endParaRPr lang="en-US" sz="2800" dirty="0" smtClean="0">
              <a:solidFill>
                <a:schemeClr val="bg1"/>
              </a:solidFill>
            </a:endParaRPr>
          </a:p>
          <a:p>
            <a:pPr algn="ctr"/>
            <a:r>
              <a:rPr lang="en-US" sz="2800" dirty="0" smtClean="0">
                <a:solidFill>
                  <a:schemeClr val="bg1"/>
                </a:solidFill>
              </a:rPr>
              <a:t>National </a:t>
            </a:r>
            <a:r>
              <a:rPr lang="en-US" sz="2800" dirty="0">
                <a:solidFill>
                  <a:schemeClr val="bg1"/>
                </a:solidFill>
              </a:rPr>
              <a:t>Board of Teaching </a:t>
            </a:r>
            <a:r>
              <a:rPr lang="en-US" sz="2800" dirty="0" smtClean="0">
                <a:solidFill>
                  <a:schemeClr val="bg1"/>
                </a:solidFill>
              </a:rPr>
              <a:t>Standards       Teaching Matters</a:t>
            </a:r>
            <a:endParaRPr lang="en-US" sz="2800" dirty="0">
              <a:solidFill>
                <a:schemeClr val="bg1"/>
              </a:solidFill>
            </a:endParaRPr>
          </a:p>
        </p:txBody>
      </p:sp>
      <p:sp>
        <p:nvSpPr>
          <p:cNvPr id="4" name="Rectangle 3"/>
          <p:cNvSpPr/>
          <p:nvPr/>
        </p:nvSpPr>
        <p:spPr>
          <a:xfrm>
            <a:off x="1066800" y="2819400"/>
            <a:ext cx="70104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dirty="0" smtClean="0">
                <a:solidFill>
                  <a:schemeClr val="bg1"/>
                </a:solidFill>
              </a:rPr>
              <a:t>Center </a:t>
            </a:r>
            <a:r>
              <a:rPr lang="en-US" sz="2400" dirty="0">
                <a:solidFill>
                  <a:schemeClr val="bg1"/>
                </a:solidFill>
              </a:rPr>
              <a:t>for the Future of Teaching &amp; Learning </a:t>
            </a:r>
            <a:r>
              <a:rPr lang="en-US" sz="2400" dirty="0" smtClean="0">
                <a:solidFill>
                  <a:schemeClr val="bg1"/>
                </a:solidFill>
              </a:rPr>
              <a:t>at WestEd</a:t>
            </a:r>
            <a:endParaRPr lang="en-US" sz="2400" dirty="0">
              <a:solidFill>
                <a:schemeClr val="bg1"/>
              </a:solidFill>
            </a:endParaRPr>
          </a:p>
        </p:txBody>
      </p:sp>
      <p:sp>
        <p:nvSpPr>
          <p:cNvPr id="5" name="Rectangle 4"/>
          <p:cNvSpPr/>
          <p:nvPr/>
        </p:nvSpPr>
        <p:spPr>
          <a:xfrm>
            <a:off x="1676400" y="1983361"/>
            <a:ext cx="5791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smtClean="0">
                <a:solidFill>
                  <a:schemeClr val="bg1"/>
                </a:solidFill>
              </a:rPr>
              <a:t>The </a:t>
            </a:r>
            <a:r>
              <a:rPr lang="en-US" sz="2400" dirty="0">
                <a:solidFill>
                  <a:schemeClr val="bg1"/>
                </a:solidFill>
              </a:rPr>
              <a:t>Bill &amp; Melinda Gates Foundation</a:t>
            </a:r>
          </a:p>
        </p:txBody>
      </p:sp>
      <p:sp>
        <p:nvSpPr>
          <p:cNvPr id="6" name="Rectangle 5"/>
          <p:cNvSpPr/>
          <p:nvPr/>
        </p:nvSpPr>
        <p:spPr>
          <a:xfrm>
            <a:off x="479079" y="3657600"/>
            <a:ext cx="8131521"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en-US" sz="2400" dirty="0">
                <a:solidFill>
                  <a:schemeClr val="bg1"/>
                </a:solidFill>
              </a:rPr>
              <a:t>Sixteen national organizations invited to apply</a:t>
            </a:r>
            <a:r>
              <a:rPr lang="en-US" sz="2400" dirty="0" smtClean="0">
                <a:solidFill>
                  <a:schemeClr val="bg1"/>
                </a:solidFill>
              </a:rPr>
              <a:t>. Six were funded.</a:t>
            </a:r>
            <a:endParaRPr lang="en-US" sz="2400" dirty="0">
              <a:solidFill>
                <a:schemeClr val="bg1"/>
              </a:solidFill>
            </a:endParaRPr>
          </a:p>
        </p:txBody>
      </p:sp>
      <p:sp>
        <p:nvSpPr>
          <p:cNvPr id="7" name="Oval 6"/>
          <p:cNvSpPr/>
          <p:nvPr/>
        </p:nvSpPr>
        <p:spPr>
          <a:xfrm>
            <a:off x="914400" y="4800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29200" y="4800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30278" y="4800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56388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9206"/>
          <a:stretch/>
        </p:blipFill>
        <p:spPr>
          <a:xfrm>
            <a:off x="552450" y="838200"/>
            <a:ext cx="7702603" cy="4953000"/>
          </a:xfrm>
          <a:prstGeom prst="rect">
            <a:avLst/>
          </a:prstGeom>
        </p:spPr>
      </p:pic>
      <p:sp>
        <p:nvSpPr>
          <p:cNvPr id="10" name="Down Arrow 9"/>
          <p:cNvSpPr/>
          <p:nvPr/>
        </p:nvSpPr>
        <p:spPr>
          <a:xfrm rot="7534941">
            <a:off x="6550567" y="2827529"/>
            <a:ext cx="673507" cy="679127"/>
          </a:xfrm>
          <a:prstGeom prst="downArrow">
            <a:avLst>
              <a:gd name="adj1" fmla="val 14485"/>
              <a:gd name="adj2" fmla="val 26220"/>
            </a:avLst>
          </a:prstGeom>
          <a:solidFill>
            <a:srgbClr val="FF0000"/>
          </a:solidFill>
          <a:ln>
            <a:no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7534941">
            <a:off x="6020042" y="4123228"/>
            <a:ext cx="668304" cy="679127"/>
          </a:xfrm>
          <a:prstGeom prst="downArrow">
            <a:avLst>
              <a:gd name="adj1" fmla="val 14485"/>
              <a:gd name="adj2" fmla="val 26220"/>
            </a:avLst>
          </a:prstGeom>
          <a:solidFill>
            <a:srgbClr val="FF0000"/>
          </a:solidFill>
          <a:ln>
            <a:no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8141738">
            <a:off x="974726" y="2703027"/>
            <a:ext cx="727674" cy="905369"/>
          </a:xfrm>
          <a:prstGeom prst="downArrow">
            <a:avLst>
              <a:gd name="adj1" fmla="val 14485"/>
              <a:gd name="adj2" fmla="val 24724"/>
            </a:avLst>
          </a:prstGeom>
          <a:solidFill>
            <a:srgbClr val="FF0000"/>
          </a:solidFill>
          <a:ln>
            <a:no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77000" y="3429000"/>
            <a:ext cx="2458472" cy="584775"/>
          </a:xfrm>
          <a:prstGeom prst="rect">
            <a:avLst/>
          </a:prstGeom>
          <a:solidFill>
            <a:schemeClr val="bg1"/>
          </a:solidFill>
          <a:scene3d>
            <a:camera prst="orthographicFront"/>
            <a:lightRig rig="threePt" dir="t"/>
          </a:scene3d>
          <a:sp3d>
            <a:bevelT/>
          </a:sp3d>
        </p:spPr>
        <p:txBody>
          <a:bodyPr wrap="square" rtlCol="0">
            <a:spAutoFit/>
          </a:bodyPr>
          <a:lstStyle/>
          <a:p>
            <a:r>
              <a:rPr lang="en-US" sz="1600" dirty="0" smtClean="0">
                <a:solidFill>
                  <a:srgbClr val="0000CC"/>
                </a:solidFill>
                <a:latin typeface="Arial Narrow" panose="020B0606020202030204" pitchFamily="34" charset="0"/>
              </a:rPr>
              <a:t>Carolina K-12 </a:t>
            </a:r>
          </a:p>
          <a:p>
            <a:r>
              <a:rPr lang="en-US" sz="1600" dirty="0" smtClean="0">
                <a:solidFill>
                  <a:srgbClr val="0000CC"/>
                </a:solidFill>
                <a:latin typeface="Arial Narrow" panose="020B0606020202030204" pitchFamily="34" charset="0"/>
              </a:rPr>
              <a:t>(Our other fabulous partner.)</a:t>
            </a:r>
            <a:endParaRPr lang="en-US" sz="1600" dirty="0">
              <a:solidFill>
                <a:srgbClr val="0000CC"/>
              </a:solidFill>
              <a:latin typeface="Arial Narrow" panose="020B0606020202030204" pitchFamily="34" charset="0"/>
            </a:endParaRPr>
          </a:p>
        </p:txBody>
      </p:sp>
      <p:sp>
        <p:nvSpPr>
          <p:cNvPr id="5" name="TextBox 4"/>
          <p:cNvSpPr txBox="1"/>
          <p:nvPr/>
        </p:nvSpPr>
        <p:spPr>
          <a:xfrm>
            <a:off x="347788" y="3662091"/>
            <a:ext cx="3005012" cy="646331"/>
          </a:xfrm>
          <a:prstGeom prst="rect">
            <a:avLst/>
          </a:prstGeom>
          <a:solidFill>
            <a:schemeClr val="bg1"/>
          </a:solidFill>
          <a:scene3d>
            <a:camera prst="orthographicFront"/>
            <a:lightRig rig="threePt" dir="t"/>
          </a:scene3d>
          <a:sp3d>
            <a:bevelT/>
          </a:sp3d>
        </p:spPr>
        <p:txBody>
          <a:bodyPr wrap="square" rtlCol="0">
            <a:spAutoFit/>
          </a:bodyPr>
          <a:lstStyle/>
          <a:p>
            <a:r>
              <a:rPr lang="en-US" dirty="0" smtClean="0">
                <a:solidFill>
                  <a:srgbClr val="0000CC"/>
                </a:solidFill>
                <a:latin typeface="Arial Narrow" panose="020B0606020202030204" pitchFamily="34" charset="0"/>
              </a:rPr>
              <a:t>Constitutional Rights Foundation </a:t>
            </a:r>
          </a:p>
          <a:p>
            <a:r>
              <a:rPr lang="en-US" dirty="0" smtClean="0">
                <a:solidFill>
                  <a:srgbClr val="0000CC"/>
                </a:solidFill>
                <a:latin typeface="Arial Narrow" panose="020B0606020202030204" pitchFamily="34" charset="0"/>
              </a:rPr>
              <a:t>(That’s us.)</a:t>
            </a:r>
            <a:endParaRPr lang="en-US" dirty="0">
              <a:solidFill>
                <a:srgbClr val="0000CC"/>
              </a:solidFill>
              <a:latin typeface="Arial Narrow" panose="020B0606020202030204" pitchFamily="34" charset="0"/>
            </a:endParaRPr>
          </a:p>
        </p:txBody>
      </p:sp>
      <p:sp>
        <p:nvSpPr>
          <p:cNvPr id="19" name="TextBox 18"/>
          <p:cNvSpPr txBox="1"/>
          <p:nvPr/>
        </p:nvSpPr>
        <p:spPr>
          <a:xfrm>
            <a:off x="5376989" y="4909510"/>
            <a:ext cx="3016779" cy="584775"/>
          </a:xfrm>
          <a:prstGeom prst="rect">
            <a:avLst/>
          </a:prstGeom>
          <a:solidFill>
            <a:schemeClr val="bg1"/>
          </a:solidFill>
          <a:scene3d>
            <a:camera prst="orthographicFront"/>
            <a:lightRig rig="threePt" dir="t"/>
          </a:scene3d>
          <a:sp3d>
            <a:bevelT/>
          </a:sp3d>
        </p:spPr>
        <p:txBody>
          <a:bodyPr wrap="square" rtlCol="0">
            <a:spAutoFit/>
          </a:bodyPr>
          <a:lstStyle/>
          <a:p>
            <a:r>
              <a:rPr lang="en-US" sz="1600" dirty="0" smtClean="0">
                <a:solidFill>
                  <a:srgbClr val="0000CC"/>
                </a:solidFill>
                <a:latin typeface="Arial Narrow" panose="020B0606020202030204" pitchFamily="34" charset="0"/>
              </a:rPr>
              <a:t>Florida Joint Center for Citizenship</a:t>
            </a:r>
          </a:p>
          <a:p>
            <a:r>
              <a:rPr lang="en-US" sz="1600" dirty="0" smtClean="0">
                <a:solidFill>
                  <a:srgbClr val="0000CC"/>
                </a:solidFill>
                <a:latin typeface="Arial Narrow" panose="020B0606020202030204" pitchFamily="34" charset="0"/>
              </a:rPr>
              <a:t>(Our fabulous partner.)</a:t>
            </a:r>
            <a:endParaRPr lang="en-US" sz="1600" dirty="0">
              <a:solidFill>
                <a:srgbClr val="0000CC"/>
              </a:solidFill>
              <a:latin typeface="Arial Narrow" panose="020B0606020202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87" y="4932135"/>
            <a:ext cx="2433057" cy="1623790"/>
          </a:xfrm>
          <a:prstGeom prst="rect">
            <a:avLst/>
          </a:prstGeom>
        </p:spPr>
      </p:pic>
    </p:spTree>
    <p:extLst>
      <p:ext uri="{BB962C8B-B14F-4D97-AF65-F5344CB8AC3E}">
        <p14:creationId xmlns:p14="http://schemas.microsoft.com/office/powerpoint/2010/main" val="353537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135" y="-22086"/>
            <a:ext cx="6019800" cy="707886"/>
          </a:xfrm>
          <a:prstGeom prst="rect">
            <a:avLst/>
          </a:prstGeom>
          <a:noFill/>
        </p:spPr>
        <p:txBody>
          <a:bodyPr wrap="square" rtlCol="0">
            <a:spAutoFit/>
          </a:bodyPr>
          <a:lstStyle/>
          <a:p>
            <a:r>
              <a:rPr lang="en-US" sz="4000" dirty="0" smtClean="0">
                <a:solidFill>
                  <a:srgbClr val="00B0F0"/>
                </a:solidFill>
              </a:rPr>
              <a:t>Meet your TL’s!	</a:t>
            </a:r>
            <a:endParaRPr lang="en-US" sz="4000" dirty="0">
              <a:solidFill>
                <a:srgbClr val="00B0F0"/>
              </a:solidFill>
            </a:endParaRPr>
          </a:p>
        </p:txBody>
      </p:sp>
      <p:sp>
        <p:nvSpPr>
          <p:cNvPr id="3075" name="TextBox 3074"/>
          <p:cNvSpPr txBox="1"/>
          <p:nvPr/>
        </p:nvSpPr>
        <p:spPr>
          <a:xfrm>
            <a:off x="6629400" y="5311140"/>
            <a:ext cx="2590800" cy="369332"/>
          </a:xfrm>
          <a:prstGeom prst="rect">
            <a:avLst/>
          </a:prstGeom>
          <a:noFill/>
        </p:spPr>
        <p:txBody>
          <a:bodyPr wrap="square" rtlCol="0">
            <a:spAutoFit/>
          </a:bodyPr>
          <a:lstStyle/>
          <a:p>
            <a:endParaRPr lang="en-US" dirty="0"/>
          </a:p>
        </p:txBody>
      </p:sp>
      <p:sp>
        <p:nvSpPr>
          <p:cNvPr id="3076" name="TextBox 3075"/>
          <p:cNvSpPr txBox="1"/>
          <p:nvPr/>
        </p:nvSpPr>
        <p:spPr>
          <a:xfrm>
            <a:off x="4509178" y="649307"/>
            <a:ext cx="3962400" cy="369332"/>
          </a:xfrm>
          <a:prstGeom prst="rect">
            <a:avLst/>
          </a:prstGeom>
          <a:noFill/>
        </p:spPr>
        <p:txBody>
          <a:bodyPr wrap="square" rtlCol="0">
            <a:spAutoFit/>
          </a:bodyPr>
          <a:lstStyle/>
          <a:p>
            <a:r>
              <a:rPr lang="en-US" dirty="0" smtClean="0">
                <a:solidFill>
                  <a:srgbClr val="FF0000"/>
                </a:solidFill>
              </a:rPr>
              <a:t>North Carolina: </a:t>
            </a:r>
            <a:r>
              <a:rPr lang="en-US" dirty="0" smtClean="0">
                <a:solidFill>
                  <a:srgbClr val="FF0000"/>
                </a:solidFill>
              </a:rPr>
              <a:t>Guilford </a:t>
            </a:r>
            <a:r>
              <a:rPr lang="en-US" dirty="0" smtClean="0">
                <a:solidFill>
                  <a:srgbClr val="FF0000"/>
                </a:solidFill>
              </a:rPr>
              <a:t>County: </a:t>
            </a:r>
            <a:endParaRPr lang="en-US" dirty="0">
              <a:solidFill>
                <a:srgbClr val="FF0000"/>
              </a:solidFill>
            </a:endParaRPr>
          </a:p>
        </p:txBody>
      </p:sp>
      <p:sp>
        <p:nvSpPr>
          <p:cNvPr id="3077" name="TextBox 3076"/>
          <p:cNvSpPr txBox="1"/>
          <p:nvPr/>
        </p:nvSpPr>
        <p:spPr>
          <a:xfrm>
            <a:off x="653709" y="3429000"/>
            <a:ext cx="4262063" cy="400110"/>
          </a:xfrm>
          <a:prstGeom prst="rect">
            <a:avLst/>
          </a:prstGeom>
          <a:noFill/>
        </p:spPr>
        <p:txBody>
          <a:bodyPr wrap="square" rtlCol="0">
            <a:spAutoFit/>
          </a:bodyPr>
          <a:lstStyle/>
          <a:p>
            <a:r>
              <a:rPr lang="en-US" sz="2000" dirty="0" smtClean="0">
                <a:solidFill>
                  <a:srgbClr val="FF0000"/>
                </a:solidFill>
              </a:rPr>
              <a:t>California: Los Angeles County</a:t>
            </a:r>
            <a:endParaRPr lang="en-US" sz="2000" dirty="0">
              <a:solidFill>
                <a:srgbClr val="FF0000"/>
              </a:solidFill>
            </a:endParaRPr>
          </a:p>
        </p:txBody>
      </p:sp>
      <p:pic>
        <p:nvPicPr>
          <p:cNvPr id="39" name="Picture 3" descr="C:\Users\Keri\AppData\Local\Microsoft\Windows\Temporary Internet Files\Content.Outlook\60VOY3OB\Me.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1000" contrast="-5000"/>
                    </a14:imgEffect>
                  </a14:imgLayer>
                </a14:imgProps>
              </a:ext>
              <a:ext uri="{28A0092B-C50C-407E-A947-70E740481C1C}">
                <a14:useLocalDpi xmlns:a14="http://schemas.microsoft.com/office/drawing/2010/main" val="0"/>
              </a:ext>
            </a:extLst>
          </a:blip>
          <a:srcRect/>
          <a:stretch>
            <a:fillRect/>
          </a:stretch>
        </p:blipFill>
        <p:spPr bwMode="auto">
          <a:xfrm>
            <a:off x="914400" y="1018639"/>
            <a:ext cx="955744" cy="1274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53710" y="649307"/>
            <a:ext cx="2667000" cy="369332"/>
          </a:xfrm>
          <a:prstGeom prst="rect">
            <a:avLst/>
          </a:prstGeom>
          <a:noFill/>
        </p:spPr>
        <p:txBody>
          <a:bodyPr wrap="square" rtlCol="0">
            <a:spAutoFit/>
          </a:bodyPr>
          <a:lstStyle/>
          <a:p>
            <a:r>
              <a:rPr lang="en-US" dirty="0" smtClean="0">
                <a:solidFill>
                  <a:srgbClr val="FF0000"/>
                </a:solidFill>
              </a:rPr>
              <a:t>Florida: Osceola County</a:t>
            </a:r>
            <a:endParaRPr lang="en-US" dirty="0">
              <a:solidFill>
                <a:srgbClr val="FF0000"/>
              </a:solidFill>
            </a:endParaRPr>
          </a:p>
        </p:txBody>
      </p:sp>
      <p:pic>
        <p:nvPicPr>
          <p:cNvPr id="1028" name="Picture 4" descr="C:\Users\Keri\AppData\Local\Microsoft\Windows\Temporary Internet Files\Content.Outlook\60VOY3OB\alissaheadsho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3000" contrast="20000"/>
                    </a14:imgEffect>
                  </a14:imgLayer>
                </a14:imgProps>
              </a:ext>
              <a:ext uri="{28A0092B-C50C-407E-A947-70E740481C1C}">
                <a14:useLocalDpi xmlns:a14="http://schemas.microsoft.com/office/drawing/2010/main" val="0"/>
              </a:ext>
            </a:extLst>
          </a:blip>
          <a:srcRect l="14195" r="9366" b="3609"/>
          <a:stretch/>
        </p:blipFill>
        <p:spPr bwMode="auto">
          <a:xfrm>
            <a:off x="1926877" y="1018639"/>
            <a:ext cx="1010550" cy="1274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232793" y="860639"/>
            <a:ext cx="741810" cy="369332"/>
          </a:xfrm>
          <a:prstGeom prst="rect">
            <a:avLst/>
          </a:prstGeom>
          <a:noFill/>
        </p:spPr>
        <p:txBody>
          <a:bodyPr wrap="square" rtlCol="0">
            <a:spAutoFit/>
          </a:bodyPr>
          <a:lstStyle/>
          <a:p>
            <a:r>
              <a:rPr lang="en-US" dirty="0" smtClean="0"/>
              <a:t>Alissa</a:t>
            </a:r>
            <a:endParaRPr lang="en-US" dirty="0"/>
          </a:p>
        </p:txBody>
      </p:sp>
      <p:sp>
        <p:nvSpPr>
          <p:cNvPr id="44" name="Rectangle 43"/>
          <p:cNvSpPr/>
          <p:nvPr/>
        </p:nvSpPr>
        <p:spPr>
          <a:xfrm>
            <a:off x="3794258" y="1676400"/>
            <a:ext cx="721672" cy="369332"/>
          </a:xfrm>
          <a:prstGeom prst="rect">
            <a:avLst/>
          </a:prstGeom>
        </p:spPr>
        <p:txBody>
          <a:bodyPr wrap="none">
            <a:spAutoFit/>
          </a:bodyPr>
          <a:lstStyle/>
          <a:p>
            <a:r>
              <a:rPr lang="en-US" dirty="0" smtClean="0"/>
              <a:t>Jamie</a:t>
            </a:r>
            <a:endParaRPr lang="en-US" dirty="0"/>
          </a:p>
        </p:txBody>
      </p:sp>
      <p:sp>
        <p:nvSpPr>
          <p:cNvPr id="45" name="Rectangle 44"/>
          <p:cNvSpPr/>
          <p:nvPr/>
        </p:nvSpPr>
        <p:spPr>
          <a:xfrm>
            <a:off x="4876800" y="2761910"/>
            <a:ext cx="3983270" cy="646331"/>
          </a:xfrm>
          <a:prstGeom prst="rect">
            <a:avLst/>
          </a:prstGeom>
        </p:spPr>
        <p:txBody>
          <a:bodyPr wrap="none">
            <a:spAutoFit/>
          </a:bodyPr>
          <a:lstStyle/>
          <a:p>
            <a:r>
              <a:rPr lang="en-US" dirty="0" smtClean="0">
                <a:solidFill>
                  <a:srgbClr val="FF0000"/>
                </a:solidFill>
              </a:rPr>
              <a:t>North Carolina: Iredell Statesville County</a:t>
            </a:r>
          </a:p>
          <a:p>
            <a:pPr algn="ctr"/>
            <a:r>
              <a:rPr lang="en-US" dirty="0" smtClean="0"/>
              <a:t>Coming soon!</a:t>
            </a:r>
            <a:endParaRPr lang="en-US" dirty="0"/>
          </a:p>
        </p:txBody>
      </p:sp>
      <p:pic>
        <p:nvPicPr>
          <p:cNvPr id="1029" name="Picture 1"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158" y="1066800"/>
            <a:ext cx="1160781" cy="116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HEV1484169179785" descr="storage_emulated_0_Studio_2016-06-14_10_48_49_jpg_148416917978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739"/>
          <a:stretch/>
        </p:blipFill>
        <p:spPr bwMode="auto">
          <a:xfrm>
            <a:off x="5943600" y="1066800"/>
            <a:ext cx="936240" cy="1274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57"/>
          <p:cNvCxnSpPr/>
          <p:nvPr/>
        </p:nvCxnSpPr>
        <p:spPr>
          <a:xfrm flipH="1">
            <a:off x="8134559" y="1474538"/>
            <a:ext cx="269126" cy="108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25611" y="3985054"/>
            <a:ext cx="990480" cy="1298445"/>
          </a:xfrm>
          <a:prstGeom prst="rect">
            <a:avLst/>
          </a:prstGeom>
        </p:spPr>
      </p:pic>
      <p:sp>
        <p:nvSpPr>
          <p:cNvPr id="64" name="TextBox 63"/>
          <p:cNvSpPr txBox="1"/>
          <p:nvPr/>
        </p:nvSpPr>
        <p:spPr>
          <a:xfrm>
            <a:off x="5936458" y="5448511"/>
            <a:ext cx="1248640" cy="338554"/>
          </a:xfrm>
          <a:prstGeom prst="rect">
            <a:avLst/>
          </a:prstGeom>
          <a:noFill/>
        </p:spPr>
        <p:txBody>
          <a:bodyPr wrap="square" rtlCol="0">
            <a:spAutoFit/>
          </a:bodyPr>
          <a:lstStyle/>
          <a:p>
            <a:r>
              <a:rPr lang="en-US" sz="1600" dirty="0" smtClean="0"/>
              <a:t>Patricia</a:t>
            </a:r>
            <a:endParaRPr lang="en-US" sz="1600" dirty="0"/>
          </a:p>
        </p:txBody>
      </p:sp>
      <p:cxnSp>
        <p:nvCxnSpPr>
          <p:cNvPr id="66" name="Straight Arrow Connector 65"/>
          <p:cNvCxnSpPr/>
          <p:nvPr/>
        </p:nvCxnSpPr>
        <p:spPr>
          <a:xfrm flipV="1">
            <a:off x="6172200" y="2379672"/>
            <a:ext cx="96519" cy="2873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781800" y="5309540"/>
            <a:ext cx="0" cy="27794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1116777"/>
            <a:ext cx="952465" cy="1093023"/>
          </a:xfrm>
          <a:prstGeom prst="rect">
            <a:avLst/>
          </a:prstGeom>
          <a:ln>
            <a:noFill/>
          </a:ln>
          <a:effectLst>
            <a:outerShdw blurRad="292100" dist="139700" dir="2700000" algn="tl" rotWithShape="0">
              <a:srgbClr val="333333">
                <a:alpha val="65000"/>
              </a:srgbClr>
            </a:outerShdw>
          </a:effectLst>
        </p:spPr>
      </p:pic>
      <p:pic>
        <p:nvPicPr>
          <p:cNvPr id="1031" name="Picture 7" descr="C:\Users\Keri\AppData\Local\Microsoft\Windows\Temporary Internet Files\Content.Outlook\60VOY3OB\Schurr HS (3) (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5122" t="17881" r="37392" b="55913"/>
          <a:stretch/>
        </p:blipFill>
        <p:spPr bwMode="auto">
          <a:xfrm>
            <a:off x="7297126" y="4861805"/>
            <a:ext cx="1174452" cy="1173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52400" y="1213406"/>
            <a:ext cx="609600" cy="369332"/>
          </a:xfrm>
          <a:prstGeom prst="rect">
            <a:avLst/>
          </a:prstGeom>
          <a:noFill/>
        </p:spPr>
        <p:txBody>
          <a:bodyPr wrap="square" rtlCol="0">
            <a:spAutoFit/>
          </a:bodyPr>
          <a:lstStyle/>
          <a:p>
            <a:r>
              <a:rPr lang="en-US" dirty="0" smtClean="0"/>
              <a:t>Joe</a:t>
            </a:r>
            <a:endParaRPr lang="en-US" dirty="0"/>
          </a:p>
        </p:txBody>
      </p:sp>
      <p:sp>
        <p:nvSpPr>
          <p:cNvPr id="50" name="TextBox 49"/>
          <p:cNvSpPr txBox="1"/>
          <p:nvPr/>
        </p:nvSpPr>
        <p:spPr>
          <a:xfrm>
            <a:off x="8229600" y="1086785"/>
            <a:ext cx="914400" cy="371490"/>
          </a:xfrm>
          <a:prstGeom prst="rect">
            <a:avLst/>
          </a:prstGeom>
          <a:noFill/>
          <a:ln w="19050">
            <a:noFill/>
          </a:ln>
        </p:spPr>
        <p:txBody>
          <a:bodyPr wrap="square" rtlCol="0">
            <a:spAutoFit/>
          </a:bodyPr>
          <a:lstStyle/>
          <a:p>
            <a:r>
              <a:rPr lang="en-US" dirty="0" smtClean="0"/>
              <a:t>Lindsay</a:t>
            </a:r>
            <a:endParaRPr lang="en-US" dirty="0"/>
          </a:p>
        </p:txBody>
      </p:sp>
      <p:sp>
        <p:nvSpPr>
          <p:cNvPr id="51" name="TextBox 50"/>
          <p:cNvSpPr txBox="1"/>
          <p:nvPr/>
        </p:nvSpPr>
        <p:spPr>
          <a:xfrm>
            <a:off x="5486400" y="2432617"/>
            <a:ext cx="1143000" cy="369332"/>
          </a:xfrm>
          <a:prstGeom prst="rect">
            <a:avLst/>
          </a:prstGeom>
          <a:noFill/>
        </p:spPr>
        <p:txBody>
          <a:bodyPr wrap="square" rtlCol="0">
            <a:spAutoFit/>
          </a:bodyPr>
          <a:lstStyle/>
          <a:p>
            <a:r>
              <a:rPr lang="en-US" dirty="0" smtClean="0"/>
              <a:t>Laura</a:t>
            </a:r>
            <a:endParaRPr lang="en-US" dirty="0"/>
          </a:p>
        </p:txBody>
      </p:sp>
      <p:sp>
        <p:nvSpPr>
          <p:cNvPr id="52" name="TextBox 51"/>
          <p:cNvSpPr txBox="1"/>
          <p:nvPr/>
        </p:nvSpPr>
        <p:spPr>
          <a:xfrm>
            <a:off x="7599382" y="4114082"/>
            <a:ext cx="1143000" cy="381000"/>
          </a:xfrm>
          <a:prstGeom prst="rect">
            <a:avLst/>
          </a:prstGeom>
          <a:noFill/>
        </p:spPr>
        <p:txBody>
          <a:bodyPr wrap="square" rtlCol="0">
            <a:spAutoFit/>
          </a:bodyPr>
          <a:lstStyle/>
          <a:p>
            <a:r>
              <a:rPr lang="en-US" dirty="0" smtClean="0"/>
              <a:t>Jerry</a:t>
            </a:r>
            <a:endParaRPr lang="en-US" dirty="0"/>
          </a:p>
        </p:txBody>
      </p:sp>
      <p:cxnSp>
        <p:nvCxnSpPr>
          <p:cNvPr id="54" name="Straight Arrow Connector 53"/>
          <p:cNvCxnSpPr>
            <a:stCxn id="49" idx="2"/>
          </p:cNvCxnSpPr>
          <p:nvPr/>
        </p:nvCxnSpPr>
        <p:spPr>
          <a:xfrm>
            <a:off x="457200" y="1582738"/>
            <a:ext cx="304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3124200" y="1295400"/>
            <a:ext cx="37090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4399470" y="1600200"/>
            <a:ext cx="248730" cy="1963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772400" y="4495082"/>
            <a:ext cx="0" cy="2783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9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710940"/>
            <a:ext cx="50847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81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973228"/>
            <a:ext cx="4267200" cy="2677656"/>
          </a:xfrm>
          <a:prstGeom prst="rect">
            <a:avLst/>
          </a:prstGeom>
          <a:noFill/>
        </p:spPr>
        <p:txBody>
          <a:bodyPr wrap="square" rtlCol="0">
            <a:spAutoFit/>
          </a:bodyPr>
          <a:lstStyle/>
          <a:p>
            <a:r>
              <a:rPr lang="en-US" sz="2800" dirty="0" smtClean="0"/>
              <a:t>With your TL’s</a:t>
            </a:r>
          </a:p>
          <a:p>
            <a:pPr marL="800100" lvl="1" indent="-342900">
              <a:buFont typeface="Arial" panose="020B0604020202020204" pitchFamily="34" charset="0"/>
              <a:buChar char="•"/>
            </a:pPr>
            <a:r>
              <a:rPr lang="en-US" sz="2800" dirty="0"/>
              <a:t>Two F2F </a:t>
            </a:r>
            <a:r>
              <a:rPr lang="en-US" sz="2800" dirty="0" smtClean="0"/>
              <a:t>Sessions</a:t>
            </a:r>
            <a:endParaRPr lang="en-US" sz="2800" dirty="0"/>
          </a:p>
          <a:p>
            <a:pPr marL="800100" lvl="1" indent="-342900">
              <a:buFont typeface="Arial" panose="020B0604020202020204" pitchFamily="34" charset="0"/>
              <a:buChar char="•"/>
            </a:pPr>
            <a:r>
              <a:rPr lang="en-US" sz="2800" dirty="0"/>
              <a:t>Two Webinars </a:t>
            </a:r>
            <a:endParaRPr lang="en-US" sz="2800" dirty="0" smtClean="0"/>
          </a:p>
          <a:p>
            <a:pPr marL="800100" lvl="1" indent="-342900">
              <a:buFont typeface="Arial" panose="020B0604020202020204" pitchFamily="34" charset="0"/>
              <a:buChar char="•"/>
            </a:pPr>
            <a:r>
              <a:rPr lang="en-US" sz="2800" dirty="0" smtClean="0"/>
              <a:t>Asynchronous  Online Discussions</a:t>
            </a:r>
          </a:p>
          <a:p>
            <a:endParaRPr lang="en-US" sz="2800" dirty="0"/>
          </a:p>
        </p:txBody>
      </p:sp>
      <p:sp>
        <p:nvSpPr>
          <p:cNvPr id="3" name="TextBox 2"/>
          <p:cNvSpPr txBox="1"/>
          <p:nvPr/>
        </p:nvSpPr>
        <p:spPr>
          <a:xfrm>
            <a:off x="4648200" y="304799"/>
            <a:ext cx="3581400" cy="646331"/>
          </a:xfrm>
          <a:prstGeom prst="rect">
            <a:avLst/>
          </a:prstGeom>
          <a:noFill/>
        </p:spPr>
        <p:txBody>
          <a:bodyPr wrap="square" rtlCol="0">
            <a:spAutoFit/>
          </a:bodyPr>
          <a:lstStyle/>
          <a:p>
            <a:r>
              <a:rPr lang="en-US" sz="3600" dirty="0" smtClean="0"/>
              <a:t>Project Activities</a:t>
            </a:r>
            <a:endParaRPr lang="en-US" sz="3600" dirty="0"/>
          </a:p>
        </p:txBody>
      </p:sp>
      <p:pic>
        <p:nvPicPr>
          <p:cNvPr id="4100" name="Picture 4" descr="Image result for professional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833"/>
            <a:ext cx="4191000" cy="2788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2010" y="3276600"/>
            <a:ext cx="8399980" cy="3385542"/>
          </a:xfrm>
          <a:prstGeom prst="rect">
            <a:avLst/>
          </a:prstGeom>
          <a:noFill/>
        </p:spPr>
        <p:txBody>
          <a:bodyPr wrap="square" rtlCol="0">
            <a:spAutoFit/>
          </a:bodyPr>
          <a:lstStyle/>
          <a:p>
            <a:r>
              <a:rPr lang="en-US" sz="2800" dirty="0" smtClean="0">
                <a:cs typeface="Arial" panose="020B0604020202020204" pitchFamily="34" charset="0"/>
              </a:rPr>
              <a:t>What you get:</a:t>
            </a:r>
          </a:p>
          <a:p>
            <a:pPr marL="342900" indent="-342900">
              <a:buFont typeface="Arial" panose="020B0604020202020204" pitchFamily="34" charset="0"/>
              <a:buChar char="•"/>
            </a:pPr>
            <a:r>
              <a:rPr lang="en-US" sz="2800" dirty="0" smtClean="0">
                <a:cs typeface="Arial" panose="020B0604020202020204" pitchFamily="34" charset="0"/>
              </a:rPr>
              <a:t>Opportunities </a:t>
            </a:r>
            <a:r>
              <a:rPr lang="en-US" sz="2800" dirty="0">
                <a:cs typeface="Arial" panose="020B0604020202020204" pitchFamily="34" charset="0"/>
              </a:rPr>
              <a:t>to </a:t>
            </a:r>
            <a:r>
              <a:rPr lang="en-US" sz="2800" dirty="0" smtClean="0">
                <a:cs typeface="Arial" panose="020B0604020202020204" pitchFamily="34" charset="0"/>
              </a:rPr>
              <a:t>collaborate with </a:t>
            </a:r>
            <a:r>
              <a:rPr lang="en-US" sz="2800" dirty="0">
                <a:cs typeface="Arial" panose="020B0604020202020204" pitchFamily="34" charset="0"/>
              </a:rPr>
              <a:t>other </a:t>
            </a:r>
            <a:r>
              <a:rPr lang="en-US" sz="2800" dirty="0" smtClean="0">
                <a:cs typeface="Arial" panose="020B0604020202020204" pitchFamily="34" charset="0"/>
              </a:rPr>
              <a:t>teachers</a:t>
            </a:r>
          </a:p>
          <a:p>
            <a:pPr marL="342900" indent="-342900">
              <a:buFont typeface="Arial" panose="020B0604020202020204" pitchFamily="34" charset="0"/>
              <a:buChar char="•"/>
            </a:pPr>
            <a:r>
              <a:rPr lang="en-US" sz="2800" dirty="0" smtClean="0">
                <a:cs typeface="Arial" panose="020B0604020202020204" pitchFamily="34" charset="0"/>
              </a:rPr>
              <a:t>A </a:t>
            </a:r>
            <a:r>
              <a:rPr lang="en-US" sz="2800" dirty="0">
                <a:cs typeface="Arial" panose="020B0604020202020204" pitchFamily="34" charset="0"/>
              </a:rPr>
              <a:t>certificate of </a:t>
            </a:r>
            <a:r>
              <a:rPr lang="en-US" sz="2800" dirty="0" smtClean="0">
                <a:cs typeface="Arial" panose="020B0604020202020204" pitchFamily="34" charset="0"/>
              </a:rPr>
              <a:t>completion. </a:t>
            </a:r>
          </a:p>
          <a:p>
            <a:pPr marL="342900" indent="-342900">
              <a:buFont typeface="Arial" panose="020B0604020202020204" pitchFamily="34" charset="0"/>
              <a:buChar char="•"/>
            </a:pPr>
            <a:r>
              <a:rPr lang="en-US" sz="2800" dirty="0" smtClean="0">
                <a:cs typeface="Arial" panose="020B0604020202020204" pitchFamily="34" charset="0"/>
              </a:rPr>
              <a:t>Letter </a:t>
            </a:r>
            <a:r>
              <a:rPr lang="en-US" sz="2800" dirty="0">
                <a:cs typeface="Arial" panose="020B0604020202020204" pitchFamily="34" charset="0"/>
              </a:rPr>
              <a:t>of commendation to your administrators</a:t>
            </a:r>
            <a:r>
              <a:rPr lang="en-US" sz="2800" dirty="0" smtClean="0">
                <a:cs typeface="Arial" panose="020B0604020202020204" pitchFamily="34" charset="0"/>
              </a:rPr>
              <a:t>.</a:t>
            </a:r>
          </a:p>
          <a:p>
            <a:pPr marL="342900" indent="-342900">
              <a:buFont typeface="Arial" panose="020B0604020202020204" pitchFamily="34" charset="0"/>
              <a:buChar char="•"/>
            </a:pPr>
            <a:r>
              <a:rPr lang="en-US" sz="2800" dirty="0" smtClean="0">
                <a:cs typeface="Arial" panose="020B0604020202020204" pitchFamily="34" charset="0"/>
              </a:rPr>
              <a:t>Free </a:t>
            </a:r>
            <a:r>
              <a:rPr lang="en-US" sz="2800" dirty="0">
                <a:cs typeface="Arial" panose="020B0604020202020204" pitchFamily="34" charset="0"/>
              </a:rPr>
              <a:t>curriculum materials</a:t>
            </a:r>
            <a:r>
              <a:rPr lang="en-US" sz="2800" dirty="0" smtClean="0">
                <a:cs typeface="Arial" panose="020B0604020202020204" pitchFamily="34" charset="0"/>
              </a:rPr>
              <a:t>.</a:t>
            </a:r>
          </a:p>
          <a:p>
            <a:pPr marL="342900" indent="-342900">
              <a:buFont typeface="Arial" panose="020B0604020202020204" pitchFamily="34" charset="0"/>
              <a:buChar char="•"/>
            </a:pPr>
            <a:r>
              <a:rPr lang="en-US" sz="2800" dirty="0" smtClean="0">
                <a:cs typeface="Arial" panose="020B0604020202020204" pitchFamily="34" charset="0"/>
              </a:rPr>
              <a:t>Meals </a:t>
            </a:r>
            <a:r>
              <a:rPr lang="en-US" sz="2800" dirty="0">
                <a:cs typeface="Arial" panose="020B0604020202020204" pitchFamily="34" charset="0"/>
              </a:rPr>
              <a:t>and snacks at face-to-face </a:t>
            </a:r>
            <a:r>
              <a:rPr lang="en-US" sz="2800" dirty="0" smtClean="0">
                <a:cs typeface="Arial" panose="020B0604020202020204" pitchFamily="34" charset="0"/>
              </a:rPr>
              <a:t>sessions.</a:t>
            </a:r>
          </a:p>
          <a:p>
            <a:pPr marL="342900" indent="-342900">
              <a:buFont typeface="Arial" panose="020B0604020202020204" pitchFamily="34" charset="0"/>
              <a:buChar char="•"/>
            </a:pPr>
            <a:r>
              <a:rPr lang="en-US" sz="2800" dirty="0">
                <a:cs typeface="Arial" panose="020B0604020202020204" pitchFamily="34" charset="0"/>
              </a:rPr>
              <a:t>A</a:t>
            </a:r>
            <a:r>
              <a:rPr lang="en-US" sz="2800" dirty="0" smtClean="0">
                <a:cs typeface="Arial" panose="020B0604020202020204" pitchFamily="34" charset="0"/>
              </a:rPr>
              <a:t> stipend!</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20522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7200" y="1219200"/>
            <a:ext cx="8153400" cy="5410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0425"/>
          <a:stretch/>
        </p:blipFill>
        <p:spPr>
          <a:xfrm>
            <a:off x="1143000" y="1866900"/>
            <a:ext cx="3319621"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7708" t="3095" b="9695"/>
          <a:stretch/>
        </p:blipFill>
        <p:spPr>
          <a:xfrm>
            <a:off x="4677481" y="4038600"/>
            <a:ext cx="3323519"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19813"/>
          <a:stretch/>
        </p:blipFill>
        <p:spPr>
          <a:xfrm>
            <a:off x="4724400" y="1870710"/>
            <a:ext cx="3319621" cy="1996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198" r="2061" b="23750"/>
          <a:stretch/>
        </p:blipFill>
        <p:spPr>
          <a:xfrm>
            <a:off x="1153098" y="4038600"/>
            <a:ext cx="3323652"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638176" y="6134100"/>
            <a:ext cx="7896224" cy="40011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2000" dirty="0" smtClean="0">
                <a:latin typeface="Arial" panose="020B0604020202020204" pitchFamily="34" charset="0"/>
                <a:cs typeface="Arial" panose="020B0604020202020204" pitchFamily="34" charset="0"/>
              </a:rPr>
              <a:t>Interactive academic discussion strategies.</a:t>
            </a:r>
            <a:endParaRPr lang="en-US" sz="2000" dirty="0">
              <a:latin typeface="Arial" panose="020B0604020202020204" pitchFamily="34" charset="0"/>
              <a:cs typeface="Arial" panose="020B0604020202020204" pitchFamily="34" charset="0"/>
            </a:endParaRPr>
          </a:p>
        </p:txBody>
      </p:sp>
      <p:sp>
        <p:nvSpPr>
          <p:cNvPr id="20" name="TextBox 19"/>
          <p:cNvSpPr txBox="1"/>
          <p:nvPr/>
        </p:nvSpPr>
        <p:spPr>
          <a:xfrm>
            <a:off x="638176" y="1371600"/>
            <a:ext cx="7896224" cy="400110"/>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Middle &amp; High School Social Studies &amp; ELA  Teachers</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1038286" y="191784"/>
            <a:ext cx="7010400" cy="830997"/>
          </a:xfrm>
          <a:prstGeom prst="rect">
            <a:avLst/>
          </a:prstGeom>
          <a:noFill/>
        </p:spPr>
        <p:txBody>
          <a:bodyPr wrap="square" rtlCol="0">
            <a:spAutoFit/>
          </a:bodyPr>
          <a:lstStyle/>
          <a:p>
            <a:pPr algn="ctr"/>
            <a:r>
              <a:rPr lang="en-US" sz="2400" dirty="0" smtClean="0">
                <a:solidFill>
                  <a:srgbClr val="0000CC"/>
                </a:solidFill>
                <a:latin typeface="Arial" panose="020B0604020202020204" pitchFamily="34" charset="0"/>
                <a:cs typeface="Arial" panose="020B0604020202020204" pitchFamily="34" charset="0"/>
              </a:rPr>
              <a:t>Teacher-to-Teacher Collaboration</a:t>
            </a:r>
          </a:p>
          <a:p>
            <a:pPr algn="ctr"/>
            <a:r>
              <a:rPr lang="en-US" sz="2400" dirty="0" smtClean="0">
                <a:solidFill>
                  <a:srgbClr val="0000CC"/>
                </a:solidFill>
                <a:latin typeface="Arial" panose="020B0604020202020204" pitchFamily="34" charset="0"/>
                <a:cs typeface="Arial" panose="020B0604020202020204" pitchFamily="34" charset="0"/>
              </a:rPr>
              <a:t>T2T Collab</a:t>
            </a:r>
            <a:endParaRPr lang="en-US"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5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1878" y="1452410"/>
            <a:ext cx="432352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SS.912.S.7.4</a:t>
            </a:r>
          </a:p>
          <a:p>
            <a:r>
              <a:rPr lang="en-US" dirty="0"/>
              <a:t>Discuss the implications of social problems for society.</a:t>
            </a:r>
          </a:p>
        </p:txBody>
      </p:sp>
      <p:sp>
        <p:nvSpPr>
          <p:cNvPr id="3" name="Rectangle 2"/>
          <p:cNvSpPr/>
          <p:nvPr/>
        </p:nvSpPr>
        <p:spPr>
          <a:xfrm>
            <a:off x="228600" y="3086245"/>
            <a:ext cx="4313583"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SS.912.S.8.9</a:t>
            </a:r>
          </a:p>
          <a:p>
            <a:r>
              <a:rPr lang="en-US" dirty="0"/>
              <a:t>Identify a community social problem and discuss appropriate actions to address the problem.</a:t>
            </a:r>
          </a:p>
        </p:txBody>
      </p:sp>
      <p:sp>
        <p:nvSpPr>
          <p:cNvPr id="5" name="Rectangle 4"/>
          <p:cNvSpPr/>
          <p:nvPr/>
        </p:nvSpPr>
        <p:spPr>
          <a:xfrm>
            <a:off x="4643229" y="4495800"/>
            <a:ext cx="4272171"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smtClean="0"/>
              <a:t>SS.4.C.2.1</a:t>
            </a:r>
          </a:p>
          <a:p>
            <a:r>
              <a:rPr lang="en-US" dirty="0" smtClean="0"/>
              <a:t>Discuss </a:t>
            </a:r>
            <a:r>
              <a:rPr lang="en-US" dirty="0"/>
              <a:t>public issues in Florida that impact the daily lives of its citizens.</a:t>
            </a:r>
          </a:p>
        </p:txBody>
      </p:sp>
      <p:sp>
        <p:nvSpPr>
          <p:cNvPr id="7" name="Rectangle 6"/>
          <p:cNvSpPr/>
          <p:nvPr/>
        </p:nvSpPr>
        <p:spPr>
          <a:xfrm>
            <a:off x="250134" y="1441462"/>
            <a:ext cx="4275483"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SS.8.A.1.1</a:t>
            </a:r>
          </a:p>
          <a:p>
            <a:r>
              <a:rPr lang="en-US" dirty="0"/>
              <a:t>Provide supporting details for an answer from text, interview for oral history, check validity of information from research/text, and identify strong vs. weak arguments.</a:t>
            </a:r>
          </a:p>
        </p:txBody>
      </p:sp>
      <p:sp>
        <p:nvSpPr>
          <p:cNvPr id="8" name="Rectangle 7"/>
          <p:cNvSpPr/>
          <p:nvPr/>
        </p:nvSpPr>
        <p:spPr>
          <a:xfrm>
            <a:off x="212035" y="4495800"/>
            <a:ext cx="43069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SP.PK12.US.4.4</a:t>
            </a:r>
          </a:p>
          <a:p>
            <a:r>
              <a:rPr lang="en-US" dirty="0"/>
              <a:t>Demonstrate understanding of information presented orally by using listening skills, including paying attention to cues, linking to prior knowledge, and considering speaker’s perspective and nonverbal messages.</a:t>
            </a:r>
          </a:p>
        </p:txBody>
      </p:sp>
      <p:sp>
        <p:nvSpPr>
          <p:cNvPr id="9" name="Rectangle 8"/>
          <p:cNvSpPr/>
          <p:nvPr/>
        </p:nvSpPr>
        <p:spPr>
          <a:xfrm>
            <a:off x="4601817" y="2532248"/>
            <a:ext cx="4323522"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dirty="0"/>
              <a:t>LAFS.K12.R.1.1</a:t>
            </a:r>
          </a:p>
          <a:p>
            <a:r>
              <a:rPr lang="en-US" dirty="0"/>
              <a:t>Read closely to determine what the text says explicitly and to make logical inferences from it; cite specific textual evidence when writing or speaking to support conclusions drawn from the text.</a:t>
            </a:r>
          </a:p>
        </p:txBody>
      </p:sp>
      <p:sp>
        <p:nvSpPr>
          <p:cNvPr id="10" name="TextBox 9"/>
          <p:cNvSpPr txBox="1"/>
          <p:nvPr/>
        </p:nvSpPr>
        <p:spPr>
          <a:xfrm>
            <a:off x="228600" y="388203"/>
            <a:ext cx="526277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Florida CPALMS</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83668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57870"/>
            <a:ext cx="853440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The Governor's School Social Science curriculum combines several key themes that are reflected in our courses. First, we want students to see themselves simultaneously as individuals and as participants in society. Secondly, while our material is firmly rooted in history, we use history to ground discussions of contemporary social problems. Finally, we want students to combine both classroom discussion and personal experience in meaningful, analytical ways. Social science must, after all, be "social" as well as "scientific."</a:t>
            </a:r>
          </a:p>
        </p:txBody>
      </p:sp>
      <p:sp>
        <p:nvSpPr>
          <p:cNvPr id="3" name="Rectangle 2"/>
          <p:cNvSpPr/>
          <p:nvPr/>
        </p:nvSpPr>
        <p:spPr>
          <a:xfrm>
            <a:off x="321365" y="3354387"/>
            <a:ext cx="4191000" cy="203132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dirty="0"/>
              <a:t>8.H.1.4 Use historical inquiry to evaluate the validity of sources used to construct historical narratives (e.g. formulates historical questions, gather data from a variety of sources, evaluate and interpret data and support interpretations with historical evidence).</a:t>
            </a:r>
          </a:p>
        </p:txBody>
      </p:sp>
      <p:sp>
        <p:nvSpPr>
          <p:cNvPr id="6" name="Rectangle 5"/>
          <p:cNvSpPr/>
          <p:nvPr/>
        </p:nvSpPr>
        <p:spPr>
          <a:xfrm>
            <a:off x="321365" y="5629870"/>
            <a:ext cx="848801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All curriculum areas provide students with opportunities to interact with relevant and engaging text, including opportunities for reading, writing, speaking, listening and language </a:t>
            </a:r>
            <a:r>
              <a:rPr lang="en-US" dirty="0" smtClean="0"/>
              <a:t>use.</a:t>
            </a:r>
            <a:endParaRPr lang="en-US" dirty="0"/>
          </a:p>
        </p:txBody>
      </p:sp>
      <p:sp>
        <p:nvSpPr>
          <p:cNvPr id="7" name="TextBox 6"/>
          <p:cNvSpPr txBox="1"/>
          <p:nvPr/>
        </p:nvSpPr>
        <p:spPr>
          <a:xfrm>
            <a:off x="152400" y="76200"/>
            <a:ext cx="4876800"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North Carolina</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4638040" y="3191470"/>
            <a:ext cx="4201160" cy="23083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1600" dirty="0"/>
              <a:t>Literate students comprehend as well as critique. Students are engaged and open-minded—but discerning—readers and listeners. They work diligently to understand precisely what an author or speaker is saying, but they also question an author’s or speaker’s assumptions and premises and assess the veracity of claims and the soundness of reasoning.</a:t>
            </a:r>
          </a:p>
        </p:txBody>
      </p:sp>
    </p:spTree>
    <p:extLst>
      <p:ext uri="{BB962C8B-B14F-4D97-AF65-F5344CB8AC3E}">
        <p14:creationId xmlns:p14="http://schemas.microsoft.com/office/powerpoint/2010/main" val="297120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860</Words>
  <Application>Microsoft Office PowerPoint</Application>
  <PresentationFormat>On-screen Show (4:3)</PresentationFormat>
  <Paragraphs>168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c:creator>
  <cp:lastModifiedBy>Laura</cp:lastModifiedBy>
  <cp:revision>76</cp:revision>
  <dcterms:created xsi:type="dcterms:W3CDTF">2016-12-09T16:30:36Z</dcterms:created>
  <dcterms:modified xsi:type="dcterms:W3CDTF">2017-01-13T23:15:40Z</dcterms:modified>
</cp:coreProperties>
</file>