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24"/>
  </p:notesMasterIdLst>
  <p:handoutMasterIdLst>
    <p:handoutMasterId r:id="rId25"/>
  </p:handoutMasterIdLst>
  <p:sldIdLst>
    <p:sldId id="257" r:id="rId3"/>
    <p:sldId id="306" r:id="rId4"/>
    <p:sldId id="258" r:id="rId5"/>
    <p:sldId id="259" r:id="rId6"/>
    <p:sldId id="321" r:id="rId7"/>
    <p:sldId id="326" r:id="rId8"/>
    <p:sldId id="315" r:id="rId9"/>
    <p:sldId id="316" r:id="rId10"/>
    <p:sldId id="322" r:id="rId11"/>
    <p:sldId id="323" r:id="rId12"/>
    <p:sldId id="324" r:id="rId13"/>
    <p:sldId id="310" r:id="rId14"/>
    <p:sldId id="308" r:id="rId15"/>
    <p:sldId id="309" r:id="rId16"/>
    <p:sldId id="317" r:id="rId17"/>
    <p:sldId id="318" r:id="rId18"/>
    <p:sldId id="319" r:id="rId19"/>
    <p:sldId id="320" r:id="rId20"/>
    <p:sldId id="304" r:id="rId21"/>
    <p:sldId id="325" r:id="rId22"/>
    <p:sldId id="30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94660"/>
  </p:normalViewPr>
  <p:slideViewPr>
    <p:cSldViewPr>
      <p:cViewPr>
        <p:scale>
          <a:sx n="95" d="100"/>
          <a:sy n="95" d="100"/>
        </p:scale>
        <p:origin x="-15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1966FC5-43EE-4A9A-BDFE-95A422E126B0}" type="datetimeFigureOut">
              <a:rPr lang="en-US" smtClean="0"/>
              <a:t>9/29/2015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6DEAA9-2D96-416A-A30D-BD10F026D77D}" type="slidenum">
              <a:rPr lang="en-US" smtClean="0"/>
              <a:t>‹#›</a:t>
            </a:fld>
            <a:endParaRPr lang="en-US"/>
          </a:p>
        </p:txBody>
      </p:sp>
    </p:spTree>
    <p:extLst>
      <p:ext uri="{BB962C8B-B14F-4D97-AF65-F5344CB8AC3E}">
        <p14:creationId xmlns:p14="http://schemas.microsoft.com/office/powerpoint/2010/main" val="256087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778880-DBD8-491F-A973-E6BD61351E0B}" type="datetimeFigureOut">
              <a:rPr lang="en-US" smtClean="0"/>
              <a:t>9/29/2015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2A5205-C842-44F2-9575-9DEBDFFF4FA5}" type="slidenum">
              <a:rPr lang="en-US" smtClean="0"/>
              <a:t>‹#›</a:t>
            </a:fld>
            <a:endParaRPr lang="en-US"/>
          </a:p>
        </p:txBody>
      </p:sp>
    </p:spTree>
    <p:extLst>
      <p:ext uri="{BB962C8B-B14F-4D97-AF65-F5344CB8AC3E}">
        <p14:creationId xmlns:p14="http://schemas.microsoft.com/office/powerpoint/2010/main" val="153537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DFAF46-E3C8-4CF0-A3F5-60A81B2F24B6}" type="slidenum">
              <a:rPr lang="en-US" altLang="en-US">
                <a:solidFill>
                  <a:prstClr val="black"/>
                </a:solidFill>
                <a:latin typeface="Interstate-Light" pitchFamily="2" charset="0"/>
              </a:rPr>
              <a:pPr eaLnBrk="1" hangingPunct="1">
                <a:spcBef>
                  <a:spcPct val="0"/>
                </a:spcBef>
              </a:pPr>
              <a:t>1</a:t>
            </a:fld>
            <a:endParaRPr lang="en-US" altLang="en-US">
              <a:solidFill>
                <a:prstClr val="black"/>
              </a:solidFill>
              <a:latin typeface="Interstate-Light"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handout with expanded CCSS’s</a:t>
            </a:r>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1D839-7DD8-45D4-87D4-2DCBC7D1847F}" type="slidenum">
              <a:rPr lang="en-US" smtClean="0"/>
              <a:t>4</a:t>
            </a:fld>
            <a:endParaRPr lang="en-US"/>
          </a:p>
        </p:txBody>
      </p:sp>
    </p:spTree>
    <p:extLst>
      <p:ext uri="{BB962C8B-B14F-4D97-AF65-F5344CB8AC3E}">
        <p14:creationId xmlns:p14="http://schemas.microsoft.com/office/powerpoint/2010/main" val="167269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A5205-C842-44F2-9575-9DEBDFFF4FA5}" type="slidenum">
              <a:rPr lang="en-US" smtClean="0"/>
              <a:t>10</a:t>
            </a:fld>
            <a:endParaRPr lang="en-US"/>
          </a:p>
        </p:txBody>
      </p:sp>
    </p:spTree>
    <p:extLst>
      <p:ext uri="{BB962C8B-B14F-4D97-AF65-F5344CB8AC3E}">
        <p14:creationId xmlns:p14="http://schemas.microsoft.com/office/powerpoint/2010/main" val="295664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A5205-C842-44F2-9575-9DEBDFFF4FA5}" type="slidenum">
              <a:rPr lang="en-US" smtClean="0"/>
              <a:t>11</a:t>
            </a:fld>
            <a:endParaRPr lang="en-US"/>
          </a:p>
        </p:txBody>
      </p:sp>
    </p:spTree>
    <p:extLst>
      <p:ext uri="{BB962C8B-B14F-4D97-AF65-F5344CB8AC3E}">
        <p14:creationId xmlns:p14="http://schemas.microsoft.com/office/powerpoint/2010/main" val="295664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ITC Slimbach Std" pitchFamily="18" charset="0"/>
              </a:rPr>
              <a:t>You Be the Judge: Note on Concurring Opinions</a:t>
            </a:r>
          </a:p>
          <a:p>
            <a:r>
              <a:rPr lang="en-US" sz="1200" dirty="0" smtClean="0">
                <a:latin typeface="ITC Slimbach Std" pitchFamily="18" charset="0"/>
              </a:rPr>
              <a:t>Usually, a concurring opinion, or concurrence, is one in which a justice agrees with the decision of the court but maybe for slightly different reasons.</a:t>
            </a:r>
          </a:p>
          <a:p>
            <a:endParaRPr lang="en-US" sz="1200" dirty="0" smtClean="0">
              <a:latin typeface="ITC Slimbach Std" pitchFamily="18" charset="0"/>
            </a:endParaRPr>
          </a:p>
          <a:p>
            <a:r>
              <a:rPr lang="en-US" sz="1200" dirty="0" smtClean="0">
                <a:latin typeface="ITC Slimbach Std" pitchFamily="18" charset="0"/>
              </a:rPr>
              <a:t>In this activity, students may agree with the majority for the reasons stated by the majority, and they may want to simply emphasize some points of agreement over others. You may encourage your students to think of different reasons why they might have reached the same decision as the majority of justices. Students are free to use the text to help them think of more than one reason for their opinion.</a:t>
            </a:r>
          </a:p>
          <a:p>
            <a:endParaRPr lang="en-US" sz="1200" dirty="0" smtClean="0">
              <a:latin typeface="ITC Slimbach St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ITC Slimbach Std" pitchFamily="18" charset="0"/>
              </a:rPr>
              <a:t>You Be the Judge: Note on Dissenting Opinions</a:t>
            </a:r>
          </a:p>
          <a:p>
            <a:r>
              <a:rPr lang="en-US" sz="1200" dirty="0" smtClean="0">
                <a:latin typeface="ITC Slimbach Std" pitchFamily="18" charset="0"/>
              </a:rPr>
              <a:t>A dissenting opinion, or dissent, is one in which a justice disagrees with the majority of other justices</a:t>
            </a:r>
            <a:r>
              <a:rPr lang="en-US" sz="1200" baseline="0" dirty="0" smtClean="0">
                <a:latin typeface="ITC Slimbach Std" pitchFamily="18" charset="0"/>
              </a:rPr>
              <a:t> in a particular case. Being a dissenter places you in the minority on the court. For example, in </a:t>
            </a:r>
            <a:r>
              <a:rPr lang="en-US" sz="1200" i="1" baseline="0" dirty="0" smtClean="0">
                <a:latin typeface="ITC Slimbach Std" pitchFamily="18" charset="0"/>
              </a:rPr>
              <a:t>Fisher</a:t>
            </a:r>
            <a:r>
              <a:rPr lang="en-US" sz="1200" baseline="0" dirty="0" smtClean="0">
                <a:latin typeface="ITC Slimbach Std" pitchFamily="18" charset="0"/>
              </a:rPr>
              <a:t>, seven justices were in the majority, and only Justice Ginsburg dissented. (Justice Kagan did not participate in the decision.)</a:t>
            </a:r>
            <a:endParaRPr lang="en-US" sz="1200" dirty="0" smtClean="0">
              <a:latin typeface="ITC Slimbach Std" pitchFamily="18" charset="0"/>
            </a:endParaRPr>
          </a:p>
        </p:txBody>
      </p:sp>
      <p:sp>
        <p:nvSpPr>
          <p:cNvPr id="4" name="Slide Number Placeholder 3"/>
          <p:cNvSpPr>
            <a:spLocks noGrp="1"/>
          </p:cNvSpPr>
          <p:nvPr>
            <p:ph type="sldNum" sz="quarter" idx="10"/>
          </p:nvPr>
        </p:nvSpPr>
        <p:spPr/>
        <p:txBody>
          <a:bodyPr/>
          <a:lstStyle/>
          <a:p>
            <a:fld id="{412A5205-C842-44F2-9575-9DEBDFFF4FA5}" type="slidenum">
              <a:rPr lang="en-US" smtClean="0"/>
              <a:t>13</a:t>
            </a:fld>
            <a:endParaRPr lang="en-US"/>
          </a:p>
        </p:txBody>
      </p:sp>
    </p:spTree>
    <p:extLst>
      <p:ext uri="{BB962C8B-B14F-4D97-AF65-F5344CB8AC3E}">
        <p14:creationId xmlns:p14="http://schemas.microsoft.com/office/powerpoint/2010/main" val="209582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argumentative writing assignment</a:t>
            </a:r>
            <a:r>
              <a:rPr lang="en-US" baseline="0" dirty="0" smtClean="0"/>
              <a:t> focused on discipline-specific content.</a:t>
            </a:r>
            <a:endParaRPr lang="en-US" dirty="0"/>
          </a:p>
        </p:txBody>
      </p:sp>
      <p:sp>
        <p:nvSpPr>
          <p:cNvPr id="4" name="Slide Number Placeholder 3"/>
          <p:cNvSpPr>
            <a:spLocks noGrp="1"/>
          </p:cNvSpPr>
          <p:nvPr>
            <p:ph type="sldNum" sz="quarter" idx="10"/>
          </p:nvPr>
        </p:nvSpPr>
        <p:spPr/>
        <p:txBody>
          <a:bodyPr/>
          <a:lstStyle/>
          <a:p>
            <a:fld id="{412A5205-C842-44F2-9575-9DEBDFFF4FA5}" type="slidenum">
              <a:rPr lang="en-US" smtClean="0"/>
              <a:t>14</a:t>
            </a:fld>
            <a:endParaRPr lang="en-US"/>
          </a:p>
        </p:txBody>
      </p:sp>
    </p:spTree>
    <p:extLst>
      <p:ext uri="{BB962C8B-B14F-4D97-AF65-F5344CB8AC3E}">
        <p14:creationId xmlns:p14="http://schemas.microsoft.com/office/powerpoint/2010/main" val="232467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handout with expanded CCSS’s</a:t>
            </a:r>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handout with expanded CCSS’s</a:t>
            </a:r>
            <a:endParaRPr lang="en-US" dirty="0"/>
          </a:p>
        </p:txBody>
      </p:sp>
      <p:sp>
        <p:nvSpPr>
          <p:cNvPr id="4" name="Slide Number Placeholder 3"/>
          <p:cNvSpPr>
            <a:spLocks noGrp="1"/>
          </p:cNvSpPr>
          <p:nvPr>
            <p:ph type="sldNum" sz="quarter" idx="10"/>
          </p:nvPr>
        </p:nvSpPr>
        <p:spPr/>
        <p:txBody>
          <a:bodyPr/>
          <a:lstStyle/>
          <a:p>
            <a:fld id="{39594E40-80AC-4299-B743-CD5FDBE9F53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652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6CB9A-3882-417F-BA7B-77221A68D236}"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250957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CB9A-3882-417F-BA7B-77221A68D236}"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136854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CB9A-3882-417F-BA7B-77221A68D236}"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152519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0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68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01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80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067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61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37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CB9A-3882-417F-BA7B-77221A68D236}"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3506999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23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9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81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6CB9A-3882-417F-BA7B-77221A68D236}"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114942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6CB9A-3882-417F-BA7B-77221A68D236}"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262212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6CB9A-3882-417F-BA7B-77221A68D236}"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385065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6CB9A-3882-417F-BA7B-77221A68D236}"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80388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6CB9A-3882-417F-BA7B-77221A68D236}"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32215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6CB9A-3882-417F-BA7B-77221A68D236}"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351904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6CB9A-3882-417F-BA7B-77221A68D236}"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459F1-E716-43C9-9E22-DFBA9977110E}" type="slidenum">
              <a:rPr lang="en-US" smtClean="0"/>
              <a:t>‹#›</a:t>
            </a:fld>
            <a:endParaRPr lang="en-US"/>
          </a:p>
        </p:txBody>
      </p:sp>
    </p:spTree>
    <p:extLst>
      <p:ext uri="{BB962C8B-B14F-4D97-AF65-F5344CB8AC3E}">
        <p14:creationId xmlns:p14="http://schemas.microsoft.com/office/powerpoint/2010/main" val="416184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6CB9A-3882-417F-BA7B-77221A68D236}" type="datetimeFigureOut">
              <a:rPr lang="en-US" smtClean="0"/>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459F1-E716-43C9-9E22-DFBA9977110E}" type="slidenum">
              <a:rPr lang="en-US" smtClean="0"/>
              <a:t>‹#›</a:t>
            </a:fld>
            <a:endParaRPr lang="en-US"/>
          </a:p>
        </p:txBody>
      </p:sp>
    </p:spTree>
    <p:extLst>
      <p:ext uri="{BB962C8B-B14F-4D97-AF65-F5344CB8AC3E}">
        <p14:creationId xmlns:p14="http://schemas.microsoft.com/office/powerpoint/2010/main" val="157108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E4C53-3CEA-416E-A72C-65FE5BD6283A}" type="datetimeFigureOut">
              <a:rPr lang="en-US" smtClean="0">
                <a:solidFill>
                  <a:prstClr val="black">
                    <a:tint val="75000"/>
                  </a:prstClr>
                </a:solidFill>
              </a:rPr>
              <a:pPr/>
              <a:t>9/29/2015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36DCD-141B-42A2-BE8F-5A58E73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3320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163132" y="4038600"/>
            <a:ext cx="89808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Aft>
                <a:spcPct val="0"/>
              </a:spcAft>
              <a:buFontTx/>
              <a:buNone/>
            </a:pPr>
            <a:r>
              <a:rPr lang="en-US" altLang="en-US" sz="4400" dirty="0" smtClean="0">
                <a:solidFill>
                  <a:srgbClr val="002395"/>
                </a:solidFill>
                <a:latin typeface="Interstate-Bold" pitchFamily="2" charset="0"/>
              </a:rPr>
              <a:t>Using Supreme Court Cases to Teach Common Core Standards</a:t>
            </a:r>
          </a:p>
        </p:txBody>
      </p:sp>
      <p:sp>
        <p:nvSpPr>
          <p:cNvPr id="2051" name="Line 8"/>
          <p:cNvSpPr>
            <a:spLocks noChangeShapeType="1"/>
          </p:cNvSpPr>
          <p:nvPr/>
        </p:nvSpPr>
        <p:spPr bwMode="auto">
          <a:xfrm flipV="1">
            <a:off x="228600" y="5593316"/>
            <a:ext cx="7315200" cy="18249"/>
          </a:xfrm>
          <a:prstGeom prst="line">
            <a:avLst/>
          </a:prstGeom>
          <a:noFill/>
          <a:ln w="28575">
            <a:solidFill>
              <a:srgbClr val="91057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400">
              <a:solidFill>
                <a:srgbClr val="000000"/>
              </a:solidFill>
              <a:latin typeface="Interstate-Light" pitchFamily="2" charset="0"/>
            </a:endParaRPr>
          </a:p>
        </p:txBody>
      </p:sp>
      <p:sp>
        <p:nvSpPr>
          <p:cNvPr id="2052" name="Line 10"/>
          <p:cNvSpPr>
            <a:spLocks noChangeShapeType="1"/>
          </p:cNvSpPr>
          <p:nvPr/>
        </p:nvSpPr>
        <p:spPr bwMode="auto">
          <a:xfrm>
            <a:off x="228600" y="5485150"/>
            <a:ext cx="7315200" cy="0"/>
          </a:xfrm>
          <a:prstGeom prst="line">
            <a:avLst/>
          </a:prstGeom>
          <a:noFill/>
          <a:ln w="28575">
            <a:solidFill>
              <a:srgbClr val="0088C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400">
              <a:solidFill>
                <a:srgbClr val="000000"/>
              </a:solidFill>
              <a:latin typeface="Interstate-Light" pitchFamily="2" charset="0"/>
            </a:endParaRPr>
          </a:p>
        </p:txBody>
      </p:sp>
      <p:pic>
        <p:nvPicPr>
          <p:cNvPr id="2053" name="Picture 11" descr="CRF_pri_rgb_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32" y="228600"/>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3"/>
          <p:cNvSpPr txBox="1">
            <a:spLocks noChangeArrowheads="1"/>
          </p:cNvSpPr>
          <p:nvPr/>
        </p:nvSpPr>
        <p:spPr bwMode="auto">
          <a:xfrm>
            <a:off x="228600" y="5708447"/>
            <a:ext cx="81839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FontTx/>
              <a:buNone/>
            </a:pPr>
            <a:r>
              <a:rPr lang="en-US" altLang="en-US" sz="2400" dirty="0" smtClean="0">
                <a:solidFill>
                  <a:srgbClr val="5E6A71"/>
                </a:solidFill>
                <a:latin typeface="Interstate-Bold" panose="02000803030000020004" pitchFamily="2" charset="0"/>
              </a:rPr>
              <a:t>Presenter: Damon Huss                                        </a:t>
            </a:r>
          </a:p>
          <a:p>
            <a:pPr eaLnBrk="1" fontAlgn="base" hangingPunct="1">
              <a:spcBef>
                <a:spcPct val="50000"/>
              </a:spcBef>
              <a:spcAft>
                <a:spcPct val="0"/>
              </a:spcAft>
              <a:buFontTx/>
              <a:buNone/>
            </a:pPr>
            <a:r>
              <a:rPr lang="en-US" altLang="en-US" sz="2400" dirty="0" smtClean="0">
                <a:solidFill>
                  <a:srgbClr val="5E6A71"/>
                </a:solidFill>
                <a:latin typeface="Interstate-Bold" panose="02000803030000020004" pitchFamily="2" charset="0"/>
              </a:rPr>
              <a:t>Guest: Dean Erwin </a:t>
            </a:r>
            <a:r>
              <a:rPr lang="en-US" altLang="en-US" sz="2400" dirty="0" err="1" smtClean="0">
                <a:solidFill>
                  <a:srgbClr val="5E6A71"/>
                </a:solidFill>
                <a:latin typeface="Interstate-Bold" panose="02000803030000020004" pitchFamily="2" charset="0"/>
              </a:rPr>
              <a:t>Chemerinsky</a:t>
            </a:r>
            <a:endParaRPr lang="en-US" altLang="en-US" sz="2400" dirty="0">
              <a:solidFill>
                <a:srgbClr val="5E6A71"/>
              </a:solidFill>
              <a:latin typeface="Interstate-Bold" panose="02000803030000020004" pitchFamily="2"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35299"/>
            <a:ext cx="3962400" cy="2971800"/>
          </a:xfrm>
          <a:prstGeom prst="rect">
            <a:avLst/>
          </a:prstGeom>
          <a:ln>
            <a:noFill/>
          </a:ln>
          <a:effectLst>
            <a:outerShdw blurRad="292100" dist="139700" dir="2700000" algn="tl" rotWithShape="0">
              <a:srgbClr val="333333">
                <a:alpha val="65000"/>
              </a:srgbClr>
            </a:outerShdw>
          </a:effec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57400"/>
            <a:ext cx="2820530" cy="1945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53566" y="997924"/>
            <a:ext cx="3891566" cy="1446550"/>
          </a:xfrm>
          <a:prstGeom prst="rect">
            <a:avLst/>
          </a:prstGeom>
          <a:solidFill>
            <a:schemeClr val="tx2">
              <a:lumMod val="20000"/>
              <a:lumOff val="80000"/>
            </a:schemeClr>
          </a:solidFill>
          <a:ln>
            <a:solidFill>
              <a:srgbClr val="0070C0"/>
            </a:solidFill>
          </a:ln>
        </p:spPr>
        <p:txBody>
          <a:bodyPr wrap="square" rtlCol="0">
            <a:spAutoFit/>
          </a:bodyPr>
          <a:lstStyle/>
          <a:p>
            <a:r>
              <a:rPr lang="en-US" sz="2200" b="1" dirty="0" smtClean="0"/>
              <a:t>Supreme Court Trivia Question:</a:t>
            </a:r>
          </a:p>
          <a:p>
            <a:r>
              <a:rPr lang="en-US" sz="2200" dirty="0" smtClean="0"/>
              <a:t>Which person was appointed to the Supreme Court after serving as U.S. president?</a:t>
            </a:r>
            <a:endParaRPr lang="en-US" sz="2200" dirty="0"/>
          </a:p>
        </p:txBody>
      </p:sp>
    </p:spTree>
    <p:extLst>
      <p:ext uri="{BB962C8B-B14F-4D97-AF65-F5344CB8AC3E}">
        <p14:creationId xmlns:p14="http://schemas.microsoft.com/office/powerpoint/2010/main" val="16577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184" y="929323"/>
            <a:ext cx="4955003" cy="5431445"/>
          </a:xfrm>
          <a:prstGeom prst="rect">
            <a:avLst/>
          </a:prstGeom>
        </p:spPr>
      </p:pic>
      <p:sp>
        <p:nvSpPr>
          <p:cNvPr id="5" name="TextBox 4"/>
          <p:cNvSpPr txBox="1"/>
          <p:nvPr/>
        </p:nvSpPr>
        <p:spPr>
          <a:xfrm>
            <a:off x="491997" y="955020"/>
            <a:ext cx="2209800" cy="1200329"/>
          </a:xfrm>
          <a:prstGeom prst="rect">
            <a:avLst/>
          </a:prstGeom>
          <a:noFill/>
          <a:ln>
            <a:noFill/>
          </a:ln>
        </p:spPr>
        <p:txBody>
          <a:bodyPr wrap="square" rtlCol="0">
            <a:spAutoFit/>
          </a:bodyPr>
          <a:lstStyle/>
          <a:p>
            <a:r>
              <a:rPr lang="en-US" sz="2400" dirty="0" smtClean="0">
                <a:latin typeface="ITC Slimbach Std" pitchFamily="18" charset="0"/>
              </a:rPr>
              <a:t>Instructions for students (and teacher).</a:t>
            </a:r>
            <a:endParaRPr lang="en-US" sz="2400" dirty="0">
              <a:latin typeface="ITC Slimbach Std" pitchFamily="18" charset="0"/>
            </a:endParaRPr>
          </a:p>
        </p:txBody>
      </p:sp>
      <p:sp>
        <p:nvSpPr>
          <p:cNvPr id="9" name="TextBox 8"/>
          <p:cNvSpPr txBox="1"/>
          <p:nvPr/>
        </p:nvSpPr>
        <p:spPr>
          <a:xfrm>
            <a:off x="474786" y="3964727"/>
            <a:ext cx="2220312" cy="1569660"/>
          </a:xfrm>
          <a:prstGeom prst="rect">
            <a:avLst/>
          </a:prstGeom>
          <a:noFill/>
          <a:ln>
            <a:noFill/>
          </a:ln>
        </p:spPr>
        <p:txBody>
          <a:bodyPr wrap="square" rtlCol="0">
            <a:spAutoFit/>
          </a:bodyPr>
          <a:lstStyle/>
          <a:p>
            <a:r>
              <a:rPr lang="en-US" sz="2400" dirty="0" smtClean="0">
                <a:latin typeface="ITC Slimbach Std" pitchFamily="18" charset="0"/>
              </a:rPr>
              <a:t>Information for student role-play discussion groups.</a:t>
            </a:r>
            <a:endParaRPr lang="en-US" sz="2400" dirty="0">
              <a:latin typeface="ITC Slimbach Std" pitchFamily="18" charset="0"/>
            </a:endParaRPr>
          </a:p>
        </p:txBody>
      </p:sp>
      <p:sp>
        <p:nvSpPr>
          <p:cNvPr id="10" name="Right Arrow 9"/>
          <p:cNvSpPr/>
          <p:nvPr/>
        </p:nvSpPr>
        <p:spPr>
          <a:xfrm>
            <a:off x="2712309" y="1302385"/>
            <a:ext cx="94529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95098" y="4450592"/>
            <a:ext cx="962502"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1485" y="98326"/>
            <a:ext cx="7774402" cy="830997"/>
          </a:xfrm>
          <a:prstGeom prst="rect">
            <a:avLst/>
          </a:prstGeom>
          <a:noFill/>
        </p:spPr>
        <p:txBody>
          <a:bodyPr wrap="square" rtlCol="0">
            <a:spAutoFit/>
          </a:bodyPr>
          <a:lstStyle/>
          <a:p>
            <a:pPr algn="ctr"/>
            <a:r>
              <a:rPr lang="en-US" sz="4800" dirty="0" smtClean="0">
                <a:solidFill>
                  <a:srgbClr val="0070C0"/>
                </a:solidFill>
                <a:latin typeface="Interstate-Regular" panose="02000603020000020004" pitchFamily="2" charset="0"/>
              </a:rPr>
              <a:t>Role Play</a:t>
            </a:r>
            <a:endParaRPr lang="en-US" sz="4800" dirty="0">
              <a:solidFill>
                <a:srgbClr val="0070C0"/>
              </a:solidFill>
              <a:latin typeface="Interstate-Regular" panose="02000603020000020004" pitchFamily="2" charset="0"/>
            </a:endParaRPr>
          </a:p>
        </p:txBody>
      </p:sp>
    </p:spTree>
    <p:extLst>
      <p:ext uri="{BB962C8B-B14F-4D97-AF65-F5344CB8AC3E}">
        <p14:creationId xmlns:p14="http://schemas.microsoft.com/office/powerpoint/2010/main" val="350020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2.65325E-6 L 0.19722 0.00185 " pathEditMode="relative" rAng="0" ptsTypes="AA">
                                      <p:cBhvr>
                                        <p:cTn id="6" dur="2000" fill="hold"/>
                                        <p:tgtEl>
                                          <p:spTgt spid="4"/>
                                        </p:tgtEl>
                                        <p:attrNameLst>
                                          <p:attrName>ppt_x</p:attrName>
                                          <p:attrName>ppt_y</p:attrName>
                                        </p:attrNameLst>
                                      </p:cBhvr>
                                      <p:rCtr x="9861" y="93"/>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1219200"/>
            <a:ext cx="7774402" cy="1569660"/>
          </a:xfrm>
          <a:prstGeom prst="rect">
            <a:avLst/>
          </a:prstGeom>
          <a:noFill/>
        </p:spPr>
        <p:txBody>
          <a:bodyPr wrap="square" rtlCol="0">
            <a:spAutoFit/>
          </a:bodyPr>
          <a:lstStyle/>
          <a:p>
            <a:pPr algn="ctr"/>
            <a:r>
              <a:rPr lang="en-US" sz="4800" dirty="0" smtClean="0">
                <a:solidFill>
                  <a:srgbClr val="0070C0"/>
                </a:solidFill>
                <a:latin typeface="Interstate-Regular" panose="02000603020000020004" pitchFamily="2" charset="0"/>
              </a:rPr>
              <a:t>What are advantages of using role play?</a:t>
            </a:r>
          </a:p>
        </p:txBody>
      </p:sp>
      <p:sp>
        <p:nvSpPr>
          <p:cNvPr id="2" name="TextBox 1"/>
          <p:cNvSpPr txBox="1"/>
          <p:nvPr/>
        </p:nvSpPr>
        <p:spPr>
          <a:xfrm>
            <a:off x="609600" y="5410200"/>
            <a:ext cx="7774402" cy="523220"/>
          </a:xfrm>
          <a:prstGeom prst="rect">
            <a:avLst/>
          </a:prstGeom>
          <a:noFill/>
        </p:spPr>
        <p:txBody>
          <a:bodyPr wrap="square" rtlCol="0">
            <a:spAutoFit/>
          </a:bodyPr>
          <a:lstStyle/>
          <a:p>
            <a:pPr algn="ctr"/>
            <a:r>
              <a:rPr lang="en-US" sz="2800" dirty="0" smtClean="0">
                <a:latin typeface="Interstate-Regular" panose="02000603020000020004" pitchFamily="2" charset="0"/>
              </a:rPr>
              <a:t>Write your comments in the chat section.</a:t>
            </a:r>
            <a:endParaRPr lang="en-US" sz="2800" dirty="0">
              <a:latin typeface="Interstate-Regular" panose="02000603020000020004" pitchFamily="2" charset="0"/>
            </a:endParaRPr>
          </a:p>
        </p:txBody>
      </p:sp>
    </p:spTree>
    <p:extLst>
      <p:ext uri="{BB962C8B-B14F-4D97-AF65-F5344CB8AC3E}">
        <p14:creationId xmlns:p14="http://schemas.microsoft.com/office/powerpoint/2010/main" val="99103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3" y="2133600"/>
            <a:ext cx="8459787" cy="2923877"/>
          </a:xfrm>
          <a:prstGeom prst="rect">
            <a:avLst/>
          </a:prstGeom>
          <a:noFill/>
        </p:spPr>
        <p:txBody>
          <a:bodyPr wrap="square" rtlCol="0">
            <a:spAutoFit/>
          </a:bodyPr>
          <a:lstStyle/>
          <a:p>
            <a:r>
              <a:rPr lang="en-US" sz="2800" b="1" dirty="0" smtClean="0">
                <a:latin typeface="ITC Slimbach Std" pitchFamily="18" charset="0"/>
              </a:rPr>
              <a:t>The Purpose of Affirmative Action</a:t>
            </a:r>
          </a:p>
          <a:p>
            <a:r>
              <a:rPr lang="en-US" sz="2600" dirty="0" smtClean="0">
                <a:latin typeface="ITC Slimbach Std" pitchFamily="18" charset="0"/>
              </a:rPr>
              <a:t>What </a:t>
            </a:r>
            <a:r>
              <a:rPr lang="en-US" sz="2600" dirty="0">
                <a:latin typeface="ITC Slimbach Std" pitchFamily="18" charset="0"/>
              </a:rPr>
              <a:t>is affirmative </a:t>
            </a:r>
            <a:r>
              <a:rPr lang="en-US" sz="2600" dirty="0" smtClean="0">
                <a:latin typeface="ITC Slimbach Std" pitchFamily="18" charset="0"/>
              </a:rPr>
              <a:t>action? What </a:t>
            </a:r>
            <a:r>
              <a:rPr lang="en-US" sz="2600" dirty="0">
                <a:latin typeface="ITC Slimbach Std" pitchFamily="18" charset="0"/>
              </a:rPr>
              <a:t>is the purpose of </a:t>
            </a:r>
            <a:endParaRPr lang="en-US" sz="2600" dirty="0" smtClean="0">
              <a:latin typeface="ITC Slimbach Std" pitchFamily="18" charset="0"/>
            </a:endParaRPr>
          </a:p>
          <a:p>
            <a:r>
              <a:rPr lang="en-US" sz="2600" dirty="0" smtClean="0">
                <a:latin typeface="ITC Slimbach Std" pitchFamily="18" charset="0"/>
              </a:rPr>
              <a:t>affirmative action </a:t>
            </a:r>
            <a:r>
              <a:rPr lang="en-US" sz="2600" dirty="0">
                <a:latin typeface="ITC Slimbach Std" pitchFamily="18" charset="0"/>
              </a:rPr>
              <a:t>programs at </a:t>
            </a:r>
            <a:r>
              <a:rPr lang="en-US" sz="2600" dirty="0" smtClean="0">
                <a:latin typeface="ITC Slimbach Std" pitchFamily="18" charset="0"/>
              </a:rPr>
              <a:t>public universities</a:t>
            </a:r>
            <a:r>
              <a:rPr lang="en-US" sz="2600" dirty="0">
                <a:latin typeface="ITC Slimbach Std" pitchFamily="18" charset="0"/>
              </a:rPr>
              <a:t>? </a:t>
            </a:r>
            <a:r>
              <a:rPr lang="en-US" sz="2600" dirty="0" smtClean="0">
                <a:latin typeface="ITC Slimbach Std" pitchFamily="18" charset="0"/>
              </a:rPr>
              <a:t>Do </a:t>
            </a:r>
            <a:r>
              <a:rPr lang="en-US" sz="2600" dirty="0">
                <a:latin typeface="ITC Slimbach Std" pitchFamily="18" charset="0"/>
              </a:rPr>
              <a:t>you think </a:t>
            </a:r>
            <a:r>
              <a:rPr lang="en-US" sz="2600" dirty="0" smtClean="0">
                <a:latin typeface="ITC Slimbach Std" pitchFamily="18" charset="0"/>
              </a:rPr>
              <a:t>this is </a:t>
            </a:r>
            <a:r>
              <a:rPr lang="en-US" sz="2600" dirty="0">
                <a:latin typeface="ITC Slimbach Std" pitchFamily="18" charset="0"/>
              </a:rPr>
              <a:t>a valuable purpose? </a:t>
            </a:r>
            <a:r>
              <a:rPr lang="en-US" sz="2600" dirty="0" smtClean="0">
                <a:latin typeface="ITC Slimbach Std" pitchFamily="18" charset="0"/>
              </a:rPr>
              <a:t>Explain your answers in at least one well-developed paragraph using </a:t>
            </a:r>
            <a:r>
              <a:rPr lang="en-US" sz="2600" dirty="0">
                <a:latin typeface="ITC Slimbach Std" pitchFamily="18" charset="0"/>
              </a:rPr>
              <a:t>evidence from the text of the article from </a:t>
            </a:r>
            <a:r>
              <a:rPr lang="en-US" sz="2600" i="1" dirty="0">
                <a:latin typeface="ITC Slimbach Std" pitchFamily="18" charset="0"/>
              </a:rPr>
              <a:t>Bill of Rights in Action</a:t>
            </a:r>
            <a:r>
              <a:rPr lang="en-US" sz="2600" dirty="0" smtClean="0">
                <a:latin typeface="ITC Slimbach Std" pitchFamily="18" charset="0"/>
              </a:rPr>
              <a:t>.</a:t>
            </a:r>
            <a:endParaRPr lang="en-US" sz="2600" dirty="0">
              <a:latin typeface="ITC Slimbach Std" pitchFamily="18"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524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973263" y="444719"/>
            <a:ext cx="70183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Writing Activity #1</a:t>
            </a:r>
            <a:endParaRPr lang="en-US" altLang="en-US" dirty="0">
              <a:solidFill>
                <a:srgbClr val="000000"/>
              </a:solidFill>
              <a:latin typeface="Interstate-Bold" pitchFamily="2" charset="0"/>
            </a:endParaRPr>
          </a:p>
        </p:txBody>
      </p:sp>
    </p:spTree>
    <p:extLst>
      <p:ext uri="{BB962C8B-B14F-4D97-AF65-F5344CB8AC3E}">
        <p14:creationId xmlns:p14="http://schemas.microsoft.com/office/powerpoint/2010/main" val="296166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3" y="2053213"/>
            <a:ext cx="8459787" cy="4893647"/>
          </a:xfrm>
          <a:prstGeom prst="rect">
            <a:avLst/>
          </a:prstGeom>
          <a:noFill/>
        </p:spPr>
        <p:txBody>
          <a:bodyPr wrap="square" rtlCol="0">
            <a:spAutoFit/>
          </a:bodyPr>
          <a:lstStyle/>
          <a:p>
            <a:r>
              <a:rPr lang="en-US" sz="2400" b="1" dirty="0" smtClean="0">
                <a:latin typeface="ITC Slimbach Std" pitchFamily="18" charset="0"/>
              </a:rPr>
              <a:t>You Be the Judge</a:t>
            </a:r>
          </a:p>
          <a:p>
            <a:r>
              <a:rPr lang="en-US" sz="2300" dirty="0" smtClean="0">
                <a:latin typeface="ITC Slimbach Std" pitchFamily="18" charset="0"/>
              </a:rPr>
              <a:t>Imagine you are a Supreme Court justice. What </a:t>
            </a:r>
            <a:r>
              <a:rPr lang="en-US" sz="2300" dirty="0">
                <a:latin typeface="ITC Slimbach Std" pitchFamily="18" charset="0"/>
              </a:rPr>
              <a:t>did the Supreme </a:t>
            </a:r>
            <a:r>
              <a:rPr lang="en-US" sz="2300" dirty="0" smtClean="0">
                <a:latin typeface="ITC Slimbach Std" pitchFamily="18" charset="0"/>
              </a:rPr>
              <a:t>Court decide </a:t>
            </a:r>
            <a:r>
              <a:rPr lang="en-US" sz="2300" dirty="0">
                <a:latin typeface="ITC Slimbach Std" pitchFamily="18" charset="0"/>
              </a:rPr>
              <a:t>in </a:t>
            </a:r>
            <a:r>
              <a:rPr lang="en-US" sz="2300" i="1" dirty="0">
                <a:latin typeface="ITC Slimbach Std" pitchFamily="18" charset="0"/>
              </a:rPr>
              <a:t>Fisher v. </a:t>
            </a:r>
            <a:r>
              <a:rPr lang="en-US" sz="2300" i="1" dirty="0" smtClean="0">
                <a:latin typeface="ITC Slimbach Std" pitchFamily="18" charset="0"/>
              </a:rPr>
              <a:t>Texas</a:t>
            </a:r>
            <a:r>
              <a:rPr lang="en-US" sz="2300" dirty="0" smtClean="0">
                <a:latin typeface="ITC Slimbach Std" pitchFamily="18" charset="0"/>
              </a:rPr>
              <a:t>? What </a:t>
            </a:r>
            <a:r>
              <a:rPr lang="en-US" sz="2300" dirty="0">
                <a:latin typeface="ITC Slimbach Std" pitchFamily="18" charset="0"/>
              </a:rPr>
              <a:t>would you have ruled </a:t>
            </a:r>
            <a:r>
              <a:rPr lang="en-US" sz="2300" dirty="0" smtClean="0">
                <a:latin typeface="ITC Slimbach Std" pitchFamily="18" charset="0"/>
              </a:rPr>
              <a:t>if you </a:t>
            </a:r>
            <a:r>
              <a:rPr lang="en-US" sz="2300" dirty="0">
                <a:latin typeface="ITC Slimbach Std" pitchFamily="18" charset="0"/>
              </a:rPr>
              <a:t>were a justice on </a:t>
            </a:r>
            <a:r>
              <a:rPr lang="en-US" sz="2300" dirty="0" smtClean="0">
                <a:latin typeface="ITC Slimbach Std" pitchFamily="18" charset="0"/>
              </a:rPr>
              <a:t>the court? Write one to two paragraphs using evidence from the article in </a:t>
            </a:r>
            <a:r>
              <a:rPr lang="en-US" sz="2300" i="1" dirty="0" smtClean="0">
                <a:latin typeface="ITC Slimbach Std" pitchFamily="18" charset="0"/>
              </a:rPr>
              <a:t>Bill of Rights in Action </a:t>
            </a:r>
            <a:r>
              <a:rPr lang="en-US" sz="2300" dirty="0" smtClean="0">
                <a:latin typeface="ITC Slimbach Std" pitchFamily="18" charset="0"/>
              </a:rPr>
              <a:t>to support your answer:</a:t>
            </a:r>
          </a:p>
          <a:p>
            <a:endParaRPr lang="en-US" sz="2300" dirty="0" smtClean="0">
              <a:latin typeface="ITC Slimbach Std" pitchFamily="18" charset="0"/>
            </a:endParaRPr>
          </a:p>
          <a:p>
            <a:r>
              <a:rPr lang="en-US" sz="2300" dirty="0" smtClean="0">
                <a:latin typeface="ITC Slimbach Std" pitchFamily="18" charset="0"/>
              </a:rPr>
              <a:t>(a) If you agree with the </a:t>
            </a:r>
            <a:r>
              <a:rPr lang="en-US" sz="2300" dirty="0" smtClean="0">
                <a:latin typeface="ITC Slimbach Std" pitchFamily="18" charset="0"/>
              </a:rPr>
              <a:t>Court’s </a:t>
            </a:r>
            <a:r>
              <a:rPr lang="en-US" sz="2300" dirty="0" smtClean="0">
                <a:latin typeface="ITC Slimbach Std" pitchFamily="18" charset="0"/>
              </a:rPr>
              <a:t>decision, write a </a:t>
            </a:r>
            <a:r>
              <a:rPr lang="en-US" sz="2300" i="1" dirty="0" smtClean="0">
                <a:latin typeface="ITC Slimbach Std" pitchFamily="18" charset="0"/>
              </a:rPr>
              <a:t>concurring</a:t>
            </a:r>
            <a:r>
              <a:rPr lang="en-US" sz="2300" dirty="0" smtClean="0">
                <a:latin typeface="ITC Slimbach Std" pitchFamily="18" charset="0"/>
              </a:rPr>
              <a:t> opinion, stating your reasons for agreeing with the </a:t>
            </a:r>
            <a:r>
              <a:rPr lang="en-US" sz="2300" dirty="0" smtClean="0">
                <a:latin typeface="ITC Slimbach Std" pitchFamily="18" charset="0"/>
              </a:rPr>
              <a:t>majority’s decision</a:t>
            </a:r>
            <a:r>
              <a:rPr lang="en-US" sz="2300" dirty="0" smtClean="0">
                <a:latin typeface="ITC Slimbach Std" pitchFamily="18" charset="0"/>
              </a:rPr>
              <a:t>.</a:t>
            </a:r>
          </a:p>
          <a:p>
            <a:r>
              <a:rPr lang="en-US" sz="2300" dirty="0" smtClean="0">
                <a:latin typeface="ITC Slimbach Std" pitchFamily="18" charset="0"/>
              </a:rPr>
              <a:t>(b) If you disagree with </a:t>
            </a:r>
            <a:r>
              <a:rPr lang="en-US" sz="2300" dirty="0">
                <a:latin typeface="ITC Slimbach Std" pitchFamily="18" charset="0"/>
              </a:rPr>
              <a:t>the Court’s decision, write a </a:t>
            </a:r>
            <a:r>
              <a:rPr lang="en-US" sz="2300" i="1" dirty="0" smtClean="0">
                <a:latin typeface="ITC Slimbach Std" pitchFamily="18" charset="0"/>
              </a:rPr>
              <a:t>dissenting</a:t>
            </a:r>
            <a:r>
              <a:rPr lang="en-US" sz="2300" dirty="0" smtClean="0">
                <a:latin typeface="ITC Slimbach Std" pitchFamily="18" charset="0"/>
              </a:rPr>
              <a:t> opinion, </a:t>
            </a:r>
            <a:r>
              <a:rPr lang="en-US" sz="2300" dirty="0">
                <a:latin typeface="ITC Slimbach Std" pitchFamily="18" charset="0"/>
              </a:rPr>
              <a:t>stating your reasons for </a:t>
            </a:r>
            <a:r>
              <a:rPr lang="en-US" sz="2300" dirty="0" smtClean="0">
                <a:latin typeface="ITC Slimbach Std" pitchFamily="18" charset="0"/>
              </a:rPr>
              <a:t>disagreeing </a:t>
            </a:r>
            <a:r>
              <a:rPr lang="en-US" sz="2300" dirty="0">
                <a:latin typeface="ITC Slimbach Std" pitchFamily="18" charset="0"/>
              </a:rPr>
              <a:t>with the </a:t>
            </a:r>
            <a:r>
              <a:rPr lang="en-US" sz="2300" dirty="0" smtClean="0">
                <a:latin typeface="ITC Slimbach Std" pitchFamily="18" charset="0"/>
              </a:rPr>
              <a:t>majority’s decision</a:t>
            </a:r>
            <a:r>
              <a:rPr lang="en-US" sz="2300" dirty="0" smtClean="0">
                <a:latin typeface="ITC Slimbach Std" pitchFamily="18" charset="0"/>
              </a:rPr>
              <a:t>.</a:t>
            </a:r>
            <a:endParaRPr lang="en-US" sz="2300" dirty="0">
              <a:latin typeface="ITC Slimbach Std" pitchFamily="18" charset="0"/>
            </a:endParaRP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524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973263" y="444719"/>
            <a:ext cx="70183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Writing Activity #2</a:t>
            </a:r>
            <a:endParaRPr lang="en-US" altLang="en-US" dirty="0">
              <a:solidFill>
                <a:srgbClr val="000000"/>
              </a:solidFill>
              <a:latin typeface="Interstate-Bold" pitchFamily="2" charset="0"/>
            </a:endParaRPr>
          </a:p>
        </p:txBody>
      </p:sp>
    </p:spTree>
    <p:extLst>
      <p:ext uri="{BB962C8B-B14F-4D97-AF65-F5344CB8AC3E}">
        <p14:creationId xmlns:p14="http://schemas.microsoft.com/office/powerpoint/2010/main" val="43571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2" y="1906588"/>
            <a:ext cx="8459787" cy="4355038"/>
          </a:xfrm>
          <a:prstGeom prst="rect">
            <a:avLst/>
          </a:prstGeom>
          <a:noFill/>
        </p:spPr>
        <p:txBody>
          <a:bodyPr wrap="square" rtlCol="0">
            <a:spAutoFit/>
          </a:bodyPr>
          <a:lstStyle/>
          <a:p>
            <a:r>
              <a:rPr lang="en-US" sz="2500" b="1" dirty="0" smtClean="0">
                <a:latin typeface="ITC Slimbach Std" pitchFamily="18" charset="0"/>
              </a:rPr>
              <a:t>Are There Alternatives?</a:t>
            </a:r>
          </a:p>
          <a:p>
            <a:r>
              <a:rPr lang="en-US" sz="2400" dirty="0" smtClean="0">
                <a:latin typeface="ITC Slimbach Std" pitchFamily="18" charset="0"/>
              </a:rPr>
              <a:t>What </a:t>
            </a:r>
            <a:r>
              <a:rPr lang="en-US" sz="2400" dirty="0">
                <a:latin typeface="ITC Slimbach Std" pitchFamily="18" charset="0"/>
              </a:rPr>
              <a:t>alternatives to affirmative action do schools have to achieve greater diversity on their campuses</a:t>
            </a:r>
            <a:r>
              <a:rPr lang="en-US" sz="2400" dirty="0" smtClean="0">
                <a:latin typeface="ITC Slimbach Std" pitchFamily="18" charset="0"/>
              </a:rPr>
              <a:t>?</a:t>
            </a:r>
          </a:p>
          <a:p>
            <a:endParaRPr lang="en-US" sz="2400" dirty="0">
              <a:latin typeface="ITC Slimbach Std" pitchFamily="18" charset="0"/>
            </a:endParaRPr>
          </a:p>
          <a:p>
            <a:pPr marL="457200" indent="-457200">
              <a:buFont typeface="+mj-lt"/>
              <a:buAutoNum type="arabicPeriod"/>
            </a:pPr>
            <a:r>
              <a:rPr lang="en-US" sz="2000" dirty="0" smtClean="0">
                <a:latin typeface="ITC Slimbach Std" pitchFamily="18" charset="0"/>
              </a:rPr>
              <a:t>Use the text of the article from </a:t>
            </a:r>
            <a:r>
              <a:rPr lang="en-US" sz="2000" i="1" dirty="0" smtClean="0">
                <a:latin typeface="ITC Slimbach Std" pitchFamily="18" charset="0"/>
              </a:rPr>
              <a:t>Bill of Rights in Action </a:t>
            </a:r>
            <a:r>
              <a:rPr lang="en-US" sz="2000" dirty="0" smtClean="0">
                <a:latin typeface="ITC Slimbach Std" pitchFamily="18" charset="0"/>
              </a:rPr>
              <a:t>to find evidence for your answer.</a:t>
            </a:r>
          </a:p>
          <a:p>
            <a:pPr marL="457200" indent="-457200">
              <a:buFont typeface="+mj-lt"/>
              <a:buAutoNum type="arabicPeriod"/>
            </a:pPr>
            <a:r>
              <a:rPr lang="en-US" sz="2000" dirty="0" smtClean="0">
                <a:latin typeface="ITC Slimbach Std" pitchFamily="18" charset="0"/>
              </a:rPr>
              <a:t>In addition, research what colleges and universities other than the University of Texas use to achieve greater diversity on campus.</a:t>
            </a:r>
          </a:p>
          <a:p>
            <a:pPr marL="457200" indent="-457200">
              <a:buFont typeface="+mj-lt"/>
              <a:buAutoNum type="arabicPeriod"/>
            </a:pPr>
            <a:r>
              <a:rPr lang="en-US" sz="2000" dirty="0" smtClean="0">
                <a:latin typeface="ITC Slimbach Std" pitchFamily="18" charset="0"/>
              </a:rPr>
              <a:t>In three paragraphs, explain the pros and cons of these alternatives. In the third paragraph, write a conclusion explaining whether you think these alternatives are more or less effective than affirmative action in achieving diversity. Explain your conclusion with evidence from your reading and research.</a:t>
            </a:r>
            <a:endParaRPr lang="en-US" sz="2000" dirty="0">
              <a:latin typeface="ITC Slimbach Std" pitchFamily="18" charset="0"/>
            </a:endParaRP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1524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973263" y="444719"/>
            <a:ext cx="70183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Writing Activity #3</a:t>
            </a:r>
            <a:endParaRPr lang="en-US" altLang="en-US" dirty="0">
              <a:solidFill>
                <a:srgbClr val="000000"/>
              </a:solidFill>
              <a:latin typeface="Interstate-Bold" pitchFamily="2" charset="0"/>
            </a:endParaRPr>
          </a:p>
        </p:txBody>
      </p:sp>
    </p:spTree>
    <p:extLst>
      <p:ext uri="{BB962C8B-B14F-4D97-AF65-F5344CB8AC3E}">
        <p14:creationId xmlns:p14="http://schemas.microsoft.com/office/powerpoint/2010/main" val="2311447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73263" y="444719"/>
            <a:ext cx="7018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Common Core State Standards</a:t>
            </a:r>
          </a:p>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English-Language Arts</a:t>
            </a:r>
            <a:endParaRPr lang="en-US" altLang="en-US" dirty="0">
              <a:solidFill>
                <a:srgbClr val="000000"/>
              </a:solidFill>
              <a:latin typeface="Interstate-Bold" pitchFamily="2" charset="0"/>
            </a:endParaRP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04999" y="2058988"/>
            <a:ext cx="7086601" cy="3970318"/>
          </a:xfrm>
          <a:prstGeom prst="rect">
            <a:avLst/>
          </a:prstGeom>
        </p:spPr>
        <p:txBody>
          <a:bodyPr wrap="square">
            <a:spAutoFit/>
          </a:bodyPr>
          <a:lstStyle/>
          <a:p>
            <a:r>
              <a:rPr lang="en-US" sz="2800" b="1" dirty="0" smtClean="0">
                <a:latin typeface="ITC Slimbach Std" pitchFamily="18" charset="0"/>
              </a:rPr>
              <a:t>ELA-Literacy.RI.11-12.8</a:t>
            </a:r>
            <a:r>
              <a:rPr lang="en-US" sz="2800" dirty="0">
                <a:latin typeface="ITC Slimbach Std" pitchFamily="18" charset="0"/>
              </a:rPr>
              <a:t/>
            </a:r>
            <a:br>
              <a:rPr lang="en-US" sz="2800" dirty="0">
                <a:latin typeface="ITC Slimbach Std" pitchFamily="18" charset="0"/>
              </a:rPr>
            </a:br>
            <a:r>
              <a:rPr lang="en-US" sz="2800" dirty="0">
                <a:latin typeface="ITC Slimbach Std" pitchFamily="18" charset="0"/>
              </a:rPr>
              <a:t>Delineate and evaluate the reasoning in seminal U.S. texts, including the application of constitutional principles and use of legal reasoning (e.g., in </a:t>
            </a:r>
            <a:r>
              <a:rPr lang="en-US" sz="2800" b="1" i="1" dirty="0">
                <a:latin typeface="ITC Slimbach Std" pitchFamily="18" charset="0"/>
              </a:rPr>
              <a:t>U.S. Supreme Court majority opinions and dissents</a:t>
            </a:r>
            <a:r>
              <a:rPr lang="en-US" sz="2800" dirty="0">
                <a:latin typeface="ITC Slimbach Std" pitchFamily="18" charset="0"/>
              </a:rPr>
              <a:t>) and the premises, purposes, and arguments in works of public advocacy (e.g., </a:t>
            </a:r>
            <a:r>
              <a:rPr lang="en-US" sz="2800" i="1" dirty="0">
                <a:latin typeface="ITC Slimbach Std" pitchFamily="18" charset="0"/>
              </a:rPr>
              <a:t>The Federalist</a:t>
            </a:r>
            <a:r>
              <a:rPr lang="en-US" sz="2800" dirty="0">
                <a:latin typeface="ITC Slimbach Std" pitchFamily="18" charset="0"/>
              </a:rPr>
              <a:t>, presidential addresses</a:t>
            </a:r>
            <a:r>
              <a:rPr lang="en-US" sz="2800" dirty="0" smtClean="0">
                <a:latin typeface="ITC Slimbach Std" pitchFamily="18" charset="0"/>
              </a:rPr>
              <a:t>).</a:t>
            </a:r>
            <a:endParaRPr lang="en-US" sz="2800" b="1" dirty="0" smtClean="0">
              <a:latin typeface="ITC Slimbach Std" pitchFamily="18" charset="0"/>
            </a:endParaRPr>
          </a:p>
        </p:txBody>
      </p:sp>
    </p:spTree>
    <p:extLst>
      <p:ext uri="{BB962C8B-B14F-4D97-AF65-F5344CB8AC3E}">
        <p14:creationId xmlns:p14="http://schemas.microsoft.com/office/powerpoint/2010/main" val="107411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73263" y="444719"/>
            <a:ext cx="7018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Common Core State Standards</a:t>
            </a:r>
          </a:p>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English-Language Arts</a:t>
            </a:r>
            <a:endParaRPr lang="en-US" altLang="en-US" dirty="0">
              <a:solidFill>
                <a:srgbClr val="000000"/>
              </a:solidFill>
              <a:latin typeface="Interstate-Bold" pitchFamily="2" charset="0"/>
            </a:endParaRP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05000" y="2058988"/>
            <a:ext cx="7086601" cy="4401205"/>
          </a:xfrm>
          <a:prstGeom prst="rect">
            <a:avLst/>
          </a:prstGeom>
        </p:spPr>
        <p:txBody>
          <a:bodyPr wrap="square">
            <a:spAutoFit/>
          </a:bodyPr>
          <a:lstStyle/>
          <a:p>
            <a:r>
              <a:rPr lang="en-US" sz="2800" b="1" dirty="0" smtClean="0">
                <a:latin typeface="ITC Slimbach Std" pitchFamily="18" charset="0"/>
              </a:rPr>
              <a:t>SL.11–12.4</a:t>
            </a:r>
          </a:p>
          <a:p>
            <a:r>
              <a:rPr lang="en-US" sz="2800" dirty="0" smtClean="0">
                <a:latin typeface="ITC Slimbach Std" pitchFamily="18" charset="0"/>
              </a:rPr>
              <a:t>Present </a:t>
            </a:r>
            <a:r>
              <a:rPr lang="en-US" sz="2800" dirty="0">
                <a:latin typeface="ITC Slimbach Std" pitchFamily="18" charset="0"/>
              </a:rPr>
              <a:t>information, findings, and </a:t>
            </a:r>
            <a:r>
              <a:rPr lang="en-US" sz="2800" dirty="0" smtClean="0">
                <a:latin typeface="ITC Slimbach Std" pitchFamily="18" charset="0"/>
              </a:rPr>
              <a:t>supporting evidence</a:t>
            </a:r>
            <a:r>
              <a:rPr lang="en-US" sz="2800" dirty="0">
                <a:latin typeface="ITC Slimbach Std" pitchFamily="18" charset="0"/>
              </a:rPr>
              <a:t>, conveying a clear and </a:t>
            </a:r>
            <a:r>
              <a:rPr lang="en-US" sz="2800" dirty="0" smtClean="0">
                <a:latin typeface="ITC Slimbach Std" pitchFamily="18" charset="0"/>
              </a:rPr>
              <a:t>distinct perspective</a:t>
            </a:r>
            <a:r>
              <a:rPr lang="en-US" sz="2800" dirty="0">
                <a:latin typeface="ITC Slimbach Std" pitchFamily="18" charset="0"/>
              </a:rPr>
              <a:t>, such that listeners can </a:t>
            </a:r>
            <a:r>
              <a:rPr lang="en-US" sz="2800" dirty="0" smtClean="0">
                <a:latin typeface="ITC Slimbach Std" pitchFamily="18" charset="0"/>
              </a:rPr>
              <a:t>follow the </a:t>
            </a:r>
            <a:r>
              <a:rPr lang="en-US" sz="2800" dirty="0">
                <a:latin typeface="ITC Slimbach Std" pitchFamily="18" charset="0"/>
              </a:rPr>
              <a:t>line of reasoning, alternative or opposing perspectives are </a:t>
            </a:r>
            <a:r>
              <a:rPr lang="en-US" sz="2800" dirty="0" smtClean="0">
                <a:latin typeface="ITC Slimbach Std" pitchFamily="18" charset="0"/>
              </a:rPr>
              <a:t>addressed, and </a:t>
            </a:r>
            <a:r>
              <a:rPr lang="en-US" sz="2800" dirty="0">
                <a:latin typeface="ITC Slimbach Std" pitchFamily="18" charset="0"/>
              </a:rPr>
              <a:t>the organization, development, substance, and style are appropriate to </a:t>
            </a:r>
            <a:r>
              <a:rPr lang="en-US" sz="2800" dirty="0" smtClean="0">
                <a:latin typeface="ITC Slimbach Std" pitchFamily="18" charset="0"/>
              </a:rPr>
              <a:t>purpose, audience</a:t>
            </a:r>
            <a:r>
              <a:rPr lang="en-US" sz="2800" dirty="0">
                <a:latin typeface="ITC Slimbach Std" pitchFamily="18" charset="0"/>
              </a:rPr>
              <a:t>, and a range of formal and informal tasks.</a:t>
            </a:r>
            <a:endParaRPr lang="en-US" sz="2800" b="1" dirty="0" smtClean="0">
              <a:latin typeface="ITC Slimbach Std" pitchFamily="18" charset="0"/>
            </a:endParaRPr>
          </a:p>
        </p:txBody>
      </p:sp>
    </p:spTree>
    <p:extLst>
      <p:ext uri="{BB962C8B-B14F-4D97-AF65-F5344CB8AC3E}">
        <p14:creationId xmlns:p14="http://schemas.microsoft.com/office/powerpoint/2010/main" val="372937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73263" y="444719"/>
            <a:ext cx="7018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Common Core State Standards</a:t>
            </a:r>
          </a:p>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History/Social Studies</a:t>
            </a:r>
            <a:endParaRPr lang="en-US" altLang="en-US" dirty="0">
              <a:solidFill>
                <a:srgbClr val="000000"/>
              </a:solidFill>
              <a:latin typeface="Interstate-Bold" pitchFamily="2" charset="0"/>
            </a:endParaRP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8248" y="2058988"/>
            <a:ext cx="8686800" cy="4616648"/>
          </a:xfrm>
          <a:prstGeom prst="rect">
            <a:avLst/>
          </a:prstGeom>
        </p:spPr>
        <p:txBody>
          <a:bodyPr wrap="square">
            <a:spAutoFit/>
          </a:bodyPr>
          <a:lstStyle/>
          <a:p>
            <a:r>
              <a:rPr lang="en-US" sz="2100" b="1" dirty="0" smtClean="0">
                <a:latin typeface="ITC Slimbach Std" pitchFamily="18" charset="0"/>
              </a:rPr>
              <a:t>ELA-Literacy.RH.11-12.1</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Cite specific textual evidence to support analysis of primary and secondary sources, connecting insights gained from specific details to an understanding of the text as a whole</a:t>
            </a:r>
            <a:r>
              <a:rPr lang="en-US" sz="2100" dirty="0" smtClean="0">
                <a:latin typeface="ITC Slimbach Std" pitchFamily="18" charset="0"/>
              </a:rPr>
              <a:t>.</a:t>
            </a:r>
          </a:p>
          <a:p>
            <a:endParaRPr lang="en-US" sz="2100" dirty="0">
              <a:latin typeface="ITC Slimbach Std" pitchFamily="18" charset="0"/>
            </a:endParaRPr>
          </a:p>
          <a:p>
            <a:r>
              <a:rPr lang="en-US" sz="2100" b="1" dirty="0" smtClean="0">
                <a:latin typeface="ITC Slimbach Std" pitchFamily="18" charset="0"/>
              </a:rPr>
              <a:t>ELA-Literacy.RH.11-12.2</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Determine the central ideas or information of a primary or secondary source; provide an accurate summary that makes clear the relationships among the key details and ideas</a:t>
            </a:r>
            <a:r>
              <a:rPr lang="en-US" sz="2100" dirty="0" smtClean="0">
                <a:latin typeface="ITC Slimbach Std" pitchFamily="18" charset="0"/>
              </a:rPr>
              <a:t>.</a:t>
            </a:r>
          </a:p>
          <a:p>
            <a:endParaRPr lang="en-US" sz="2100" dirty="0">
              <a:latin typeface="ITC Slimbach Std" pitchFamily="18" charset="0"/>
            </a:endParaRPr>
          </a:p>
          <a:p>
            <a:r>
              <a:rPr lang="en-US" sz="2100" b="1" dirty="0" smtClean="0">
                <a:latin typeface="ITC Slimbach Std" pitchFamily="18" charset="0"/>
              </a:rPr>
              <a:t>ELA-Literacy.RH.11-12.3</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Evaluate various explanations for actions or events and determine which explanation best accords with textual evidence, acknowledging where the text leaves matters uncertain.</a:t>
            </a:r>
          </a:p>
        </p:txBody>
      </p:sp>
    </p:spTree>
    <p:extLst>
      <p:ext uri="{BB962C8B-B14F-4D97-AF65-F5344CB8AC3E}">
        <p14:creationId xmlns:p14="http://schemas.microsoft.com/office/powerpoint/2010/main" val="127727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73263" y="444719"/>
            <a:ext cx="70183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Common Core State Standards</a:t>
            </a:r>
          </a:p>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History/Social Studies</a:t>
            </a:r>
            <a:endParaRPr lang="en-US" altLang="en-US" dirty="0">
              <a:solidFill>
                <a:srgbClr val="000000"/>
              </a:solidFill>
              <a:latin typeface="Interstate-Bold" pitchFamily="2" charset="0"/>
            </a:endParaRP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8486" y="2058988"/>
            <a:ext cx="8763001" cy="4616648"/>
          </a:xfrm>
          <a:prstGeom prst="rect">
            <a:avLst/>
          </a:prstGeom>
        </p:spPr>
        <p:txBody>
          <a:bodyPr wrap="square">
            <a:spAutoFit/>
          </a:bodyPr>
          <a:lstStyle/>
          <a:p>
            <a:r>
              <a:rPr lang="en-US" sz="2100" b="1" dirty="0" smtClean="0">
                <a:latin typeface="ITC Slimbach Std" pitchFamily="18" charset="0"/>
              </a:rPr>
              <a:t>Text Types and Purposes:</a:t>
            </a:r>
          </a:p>
          <a:p>
            <a:r>
              <a:rPr lang="en-US" sz="2100" b="1" dirty="0" smtClean="0">
                <a:latin typeface="ITC Slimbach Std" pitchFamily="18" charset="0"/>
              </a:rPr>
              <a:t>ELA-Literacy.WHST.11-12.1</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Write arguments focused on </a:t>
            </a:r>
            <a:r>
              <a:rPr lang="en-US" sz="2100" i="1" dirty="0">
                <a:latin typeface="ITC Slimbach Std" pitchFamily="18" charset="0"/>
              </a:rPr>
              <a:t>discipline-specific content</a:t>
            </a:r>
            <a:r>
              <a:rPr lang="en-US" sz="2100" dirty="0">
                <a:latin typeface="ITC Slimbach Std" pitchFamily="18" charset="0"/>
              </a:rPr>
              <a:t>.</a:t>
            </a:r>
            <a:endParaRPr lang="en-US" sz="2100" b="1" dirty="0">
              <a:latin typeface="ITC Slimbach Std" pitchFamily="18" charset="0"/>
            </a:endParaRPr>
          </a:p>
          <a:p>
            <a:endParaRPr lang="en-US" sz="2100" b="1" dirty="0" smtClean="0">
              <a:latin typeface="ITC Slimbach Std" pitchFamily="18" charset="0"/>
            </a:endParaRPr>
          </a:p>
          <a:p>
            <a:r>
              <a:rPr lang="en-US" sz="2100" b="1" dirty="0" smtClean="0">
                <a:latin typeface="ITC Slimbach Std" pitchFamily="18" charset="0"/>
              </a:rPr>
              <a:t>Research </a:t>
            </a:r>
            <a:r>
              <a:rPr lang="en-US" sz="2100" b="1" dirty="0" smtClean="0">
                <a:latin typeface="ITC Slimbach Std" pitchFamily="18" charset="0"/>
              </a:rPr>
              <a:t>to Build and Present Knowledge:</a:t>
            </a:r>
          </a:p>
          <a:p>
            <a:r>
              <a:rPr lang="en-US" sz="2100" b="1" dirty="0" smtClean="0">
                <a:latin typeface="ITC Slimbach Std" pitchFamily="18" charset="0"/>
              </a:rPr>
              <a:t>ELA-Literacy.WHST.11-12.9</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Draw evidence from informational texts to support analysis, reflection, and research</a:t>
            </a:r>
            <a:r>
              <a:rPr lang="en-US" sz="2100" dirty="0" smtClean="0">
                <a:latin typeface="ITC Slimbach Std" pitchFamily="18" charset="0"/>
              </a:rPr>
              <a:t>.</a:t>
            </a:r>
          </a:p>
          <a:p>
            <a:endParaRPr lang="en-US" sz="2100" dirty="0">
              <a:latin typeface="ITC Slimbach Std" pitchFamily="18" charset="0"/>
            </a:endParaRPr>
          </a:p>
          <a:p>
            <a:r>
              <a:rPr lang="en-US" sz="2100" b="1" dirty="0">
                <a:latin typeface="ITC Slimbach Std" pitchFamily="18" charset="0"/>
              </a:rPr>
              <a:t>Range of </a:t>
            </a:r>
            <a:r>
              <a:rPr lang="en-US" sz="2100" b="1" dirty="0" smtClean="0">
                <a:latin typeface="ITC Slimbach Std" pitchFamily="18" charset="0"/>
              </a:rPr>
              <a:t>Writing:</a:t>
            </a:r>
            <a:endParaRPr lang="en-US" sz="2100" b="1" dirty="0">
              <a:latin typeface="ITC Slimbach Std" pitchFamily="18" charset="0"/>
            </a:endParaRPr>
          </a:p>
          <a:p>
            <a:r>
              <a:rPr lang="en-US" sz="2100" b="1" dirty="0" smtClean="0">
                <a:latin typeface="ITC Slimbach Std" pitchFamily="18" charset="0"/>
              </a:rPr>
              <a:t>ELA-Literacy.WHST.11-12.10</a:t>
            </a:r>
            <a:r>
              <a:rPr lang="en-US" sz="2100" dirty="0">
                <a:latin typeface="ITC Slimbach Std" pitchFamily="18" charset="0"/>
              </a:rPr>
              <a:t/>
            </a:r>
            <a:br>
              <a:rPr lang="en-US" sz="2100" dirty="0">
                <a:latin typeface="ITC Slimbach Std" pitchFamily="18" charset="0"/>
              </a:rPr>
            </a:br>
            <a:r>
              <a:rPr lang="en-US" sz="2100" dirty="0">
                <a:latin typeface="ITC Slimbach Std" pitchFamily="18" charset="0"/>
              </a:rPr>
              <a:t>Write routinely over extended time frames (time for reflection and revision) and shorter time frames (a single sitting or a day or two) for a range of discipline-specific tasks, purposes, and audiences.</a:t>
            </a:r>
          </a:p>
        </p:txBody>
      </p:sp>
    </p:spTree>
    <p:extLst>
      <p:ext uri="{BB962C8B-B14F-4D97-AF65-F5344CB8AC3E}">
        <p14:creationId xmlns:p14="http://schemas.microsoft.com/office/powerpoint/2010/main" val="1499819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200400" y="462012"/>
            <a:ext cx="5105400" cy="12143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solidFill>
                  <a:schemeClr val="accent1">
                    <a:lumMod val="75000"/>
                  </a:schemeClr>
                </a:solidFill>
                <a:latin typeface="Interstate-Bold" pitchFamily="2" charset="0"/>
              </a:rPr>
              <a:t>UPCOMING FREE WEBINARS</a:t>
            </a:r>
            <a:endParaRPr lang="en-US" sz="3600" dirty="0">
              <a:solidFill>
                <a:schemeClr val="accent1">
                  <a:lumMod val="75000"/>
                </a:schemeClr>
              </a:solidFill>
              <a:latin typeface="Interstate-Bold" pitchFamily="2" charset="0"/>
            </a:endParaRPr>
          </a:p>
        </p:txBody>
      </p:sp>
      <p:sp>
        <p:nvSpPr>
          <p:cNvPr id="4" name="TextBox 3"/>
          <p:cNvSpPr txBox="1"/>
          <p:nvPr/>
        </p:nvSpPr>
        <p:spPr>
          <a:xfrm>
            <a:off x="3515226" y="1582715"/>
            <a:ext cx="4648200" cy="1231106"/>
          </a:xfrm>
          <a:prstGeom prst="rect">
            <a:avLst/>
          </a:prstGeom>
          <a:noFill/>
        </p:spPr>
        <p:txBody>
          <a:bodyPr wrap="square" rtlCol="0">
            <a:spAutoFit/>
          </a:bodyPr>
          <a:lstStyle/>
          <a:p>
            <a:pPr algn="ctr"/>
            <a:r>
              <a:rPr lang="en-US" sz="2800" dirty="0" smtClean="0">
                <a:solidFill>
                  <a:schemeClr val="accent1">
                    <a:lumMod val="75000"/>
                  </a:schemeClr>
                </a:solidFill>
              </a:rPr>
              <a:t>Register: </a:t>
            </a:r>
          </a:p>
          <a:p>
            <a:pPr algn="ctr"/>
            <a:r>
              <a:rPr lang="en-US" sz="2800" dirty="0" smtClean="0">
                <a:solidFill>
                  <a:schemeClr val="accent1">
                    <a:lumMod val="75000"/>
                  </a:schemeClr>
                </a:solidFill>
              </a:rPr>
              <a:t>http</a:t>
            </a:r>
            <a:r>
              <a:rPr lang="en-US" sz="2800" dirty="0">
                <a:solidFill>
                  <a:schemeClr val="accent1">
                    <a:lumMod val="75000"/>
                  </a:schemeClr>
                </a:solidFill>
              </a:rPr>
              <a:t>://</a:t>
            </a:r>
            <a:r>
              <a:rPr lang="en-US" sz="2800" dirty="0" smtClean="0">
                <a:solidFill>
                  <a:schemeClr val="accent1">
                    <a:lumMod val="75000"/>
                  </a:schemeClr>
                </a:solidFill>
              </a:rPr>
              <a:t>www.crf-usa.org/pd</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3048000" cy="1979168"/>
          </a:xfrm>
          <a:prstGeom prst="rect">
            <a:avLst/>
          </a:prstGeom>
        </p:spPr>
      </p:pic>
      <p:sp>
        <p:nvSpPr>
          <p:cNvPr id="6" name="Rectangle 5"/>
          <p:cNvSpPr/>
          <p:nvPr/>
        </p:nvSpPr>
        <p:spPr>
          <a:xfrm>
            <a:off x="304800" y="2819400"/>
            <a:ext cx="8610600" cy="3385542"/>
          </a:xfrm>
          <a:prstGeom prst="rect">
            <a:avLst/>
          </a:prstGeom>
        </p:spPr>
        <p:txBody>
          <a:bodyPr wrap="square">
            <a:spAutoFit/>
          </a:bodyPr>
          <a:lstStyle/>
          <a:p>
            <a:r>
              <a:rPr lang="en-US" sz="2400" b="1" i="1" dirty="0" smtClean="0"/>
              <a:t>If </a:t>
            </a:r>
            <a:r>
              <a:rPr lang="en-US" sz="2400" b="1" i="1" dirty="0"/>
              <a:t>Men Were Angels: Teaching the Constitution with the Federalist </a:t>
            </a:r>
            <a:r>
              <a:rPr lang="en-US" sz="2400" b="1" i="1" dirty="0" smtClean="0"/>
              <a:t>Papers. </a:t>
            </a:r>
          </a:p>
          <a:p>
            <a:r>
              <a:rPr lang="en-US" sz="2400" dirty="0" smtClean="0"/>
              <a:t>October </a:t>
            </a:r>
            <a:r>
              <a:rPr lang="en-US" sz="2400" dirty="0"/>
              <a:t>8th, 2015 from 3:30 to 4:30 (PT)</a:t>
            </a:r>
            <a:endParaRPr lang="en-US" sz="2400" b="1" i="1" dirty="0" smtClean="0"/>
          </a:p>
          <a:p>
            <a:endParaRPr lang="en-US" sz="1100" b="1" i="1" dirty="0" smtClean="0"/>
          </a:p>
          <a:p>
            <a:r>
              <a:rPr lang="en-US" sz="2400" b="1" i="1" dirty="0" smtClean="0"/>
              <a:t>The </a:t>
            </a:r>
            <a:r>
              <a:rPr lang="en-US" sz="2400" b="1" i="1" dirty="0"/>
              <a:t>Common Core Does Not Have to Be a Great Wall: Fun Ways to Teach About </a:t>
            </a:r>
            <a:r>
              <a:rPr lang="en-US" sz="2400" b="1" i="1" dirty="0" smtClean="0"/>
              <a:t>China. </a:t>
            </a:r>
            <a:r>
              <a:rPr lang="en-US" sz="2400" dirty="0"/>
              <a:t> </a:t>
            </a:r>
            <a:endParaRPr lang="en-US" sz="2400" dirty="0" smtClean="0"/>
          </a:p>
          <a:p>
            <a:r>
              <a:rPr lang="en-US" sz="2400" dirty="0" smtClean="0"/>
              <a:t>October </a:t>
            </a:r>
            <a:r>
              <a:rPr lang="en-US" sz="2400" dirty="0"/>
              <a:t>15, 2015 from 3:30 to 4:30 (PT)</a:t>
            </a:r>
            <a:endParaRPr lang="en-US" sz="2400" dirty="0" smtClean="0"/>
          </a:p>
          <a:p>
            <a:endParaRPr lang="en-US" sz="1100" b="1" i="1" dirty="0"/>
          </a:p>
          <a:p>
            <a:r>
              <a:rPr lang="en-US" sz="2400" b="1" i="1" dirty="0" smtClean="0"/>
              <a:t>Civic </a:t>
            </a:r>
            <a:r>
              <a:rPr lang="en-US" sz="2400" b="1" i="1" dirty="0"/>
              <a:t>Engagement + Writing = Uncommonly Good Idea</a:t>
            </a:r>
            <a:r>
              <a:rPr lang="en-US" sz="2400" b="1" i="1" dirty="0" smtClean="0"/>
              <a:t>! </a:t>
            </a:r>
          </a:p>
          <a:p>
            <a:r>
              <a:rPr lang="en-US" sz="2400" dirty="0" smtClean="0"/>
              <a:t>October </a:t>
            </a:r>
            <a:r>
              <a:rPr lang="en-US" sz="2400" dirty="0"/>
              <a:t>20, 2015 from 3:30 – 4:30 (PT</a:t>
            </a:r>
            <a:r>
              <a:rPr lang="en-US" sz="2400" dirty="0" smtClean="0"/>
              <a:t>)</a:t>
            </a:r>
            <a:endParaRPr lang="en-US" sz="2400" b="1" i="1" dirty="0" smtClean="0"/>
          </a:p>
        </p:txBody>
      </p:sp>
    </p:spTree>
    <p:extLst>
      <p:ext uri="{BB962C8B-B14F-4D97-AF65-F5344CB8AC3E}">
        <p14:creationId xmlns:p14="http://schemas.microsoft.com/office/powerpoint/2010/main" val="27292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grpId="1" nodeType="afterEffect">
                                  <p:stCondLst>
                                    <p:cond delay="0"/>
                                  </p:stCondLst>
                                  <p:childTnLst>
                                    <p:animEffect transition="out" filter="fade">
                                      <p:cBhvr>
                                        <p:cTn id="11" dur="2000" tmFilter="0, 0; .2, .5; .8, .5; 1, 0"/>
                                        <p:tgtEl>
                                          <p:spTgt spid="2"/>
                                        </p:tgtEl>
                                      </p:cBhvr>
                                    </p:animEffect>
                                    <p:animScale>
                                      <p:cBhvr>
                                        <p:cTn id="12"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003" y="228600"/>
            <a:ext cx="6096000" cy="1015663"/>
          </a:xfrm>
          <a:prstGeom prst="rect">
            <a:avLst/>
          </a:prstGeom>
          <a:noFill/>
        </p:spPr>
        <p:txBody>
          <a:bodyPr wrap="square" rtlCol="0">
            <a:spAutoFit/>
          </a:bodyPr>
          <a:lstStyle/>
          <a:p>
            <a:pPr algn="ctr"/>
            <a:r>
              <a:rPr lang="en-US" sz="6000" dirty="0" smtClean="0">
                <a:solidFill>
                  <a:srgbClr val="0070C0"/>
                </a:solidFill>
              </a:rPr>
              <a:t>Poll Question #1</a:t>
            </a:r>
            <a:endParaRPr lang="en-US" sz="6000" dirty="0">
              <a:solidFill>
                <a:srgbClr val="0070C0"/>
              </a:solidFill>
            </a:endParaRPr>
          </a:p>
        </p:txBody>
      </p:sp>
      <p:sp>
        <p:nvSpPr>
          <p:cNvPr id="4" name="TextBox 3"/>
          <p:cNvSpPr txBox="1"/>
          <p:nvPr/>
        </p:nvSpPr>
        <p:spPr>
          <a:xfrm>
            <a:off x="379409" y="1371600"/>
            <a:ext cx="8231187" cy="3662541"/>
          </a:xfrm>
          <a:prstGeom prst="rect">
            <a:avLst/>
          </a:prstGeom>
          <a:noFill/>
        </p:spPr>
        <p:txBody>
          <a:bodyPr wrap="square" rtlCol="0">
            <a:spAutoFit/>
          </a:bodyPr>
          <a:lstStyle/>
          <a:p>
            <a:r>
              <a:rPr lang="en-US" sz="2400" b="1" dirty="0">
                <a:latin typeface="ITC Slimbach Std" pitchFamily="18" charset="0"/>
              </a:rPr>
              <a:t>What is the </a:t>
            </a:r>
            <a:r>
              <a:rPr lang="en-US" sz="2400" b="1" i="1" dirty="0">
                <a:latin typeface="ITC Slimbach Std" pitchFamily="18" charset="0"/>
              </a:rPr>
              <a:t>main</a:t>
            </a:r>
            <a:r>
              <a:rPr lang="en-US" sz="2400" b="1" dirty="0">
                <a:latin typeface="ITC Slimbach Std" pitchFamily="18" charset="0"/>
              </a:rPr>
              <a:t> challenge you face in using Supreme Court cases in your classroom instruction</a:t>
            </a:r>
            <a:r>
              <a:rPr lang="en-US" sz="2400" b="1" dirty="0" smtClean="0">
                <a:latin typeface="ITC Slimbach Std" pitchFamily="18" charset="0"/>
              </a:rPr>
              <a:t>?</a:t>
            </a:r>
          </a:p>
          <a:p>
            <a:endParaRPr lang="en-US" sz="2400" dirty="0">
              <a:latin typeface="ITC Slimbach Std" pitchFamily="18" charset="0"/>
            </a:endParaRPr>
          </a:p>
          <a:p>
            <a:r>
              <a:rPr lang="en-US" sz="2000" dirty="0" smtClean="0">
                <a:latin typeface="ITC Slimbach Std" pitchFamily="18" charset="0"/>
              </a:rPr>
              <a:t>a.	Students </a:t>
            </a:r>
            <a:r>
              <a:rPr lang="en-US" sz="2000" dirty="0">
                <a:latin typeface="ITC Slimbach Std" pitchFamily="18" charset="0"/>
              </a:rPr>
              <a:t>have difficulty with </a:t>
            </a:r>
            <a:r>
              <a:rPr lang="en-US" sz="2000" dirty="0" smtClean="0">
                <a:latin typeface="ITC Slimbach Std" pitchFamily="18" charset="0"/>
              </a:rPr>
              <a:t>“</a:t>
            </a:r>
            <a:r>
              <a:rPr lang="en-US" sz="2000" dirty="0">
                <a:latin typeface="ITC Slimbach Std" pitchFamily="18" charset="0"/>
              </a:rPr>
              <a:t>legalese</a:t>
            </a:r>
            <a:r>
              <a:rPr lang="en-US" sz="2000" dirty="0" smtClean="0">
                <a:latin typeface="ITC Slimbach Std" pitchFamily="18" charset="0"/>
              </a:rPr>
              <a:t>.”</a:t>
            </a:r>
          </a:p>
          <a:p>
            <a:endParaRPr lang="en-US" sz="2000" dirty="0">
              <a:latin typeface="ITC Slimbach Std" pitchFamily="18" charset="0"/>
            </a:endParaRPr>
          </a:p>
          <a:p>
            <a:r>
              <a:rPr lang="en-US" sz="2000" dirty="0" smtClean="0">
                <a:latin typeface="ITC Slimbach Std" pitchFamily="18" charset="0"/>
              </a:rPr>
              <a:t>b.	It takes </a:t>
            </a:r>
            <a:r>
              <a:rPr lang="en-US" sz="2000" dirty="0">
                <a:latin typeface="ITC Slimbach Std" pitchFamily="18" charset="0"/>
              </a:rPr>
              <a:t>too much class </a:t>
            </a:r>
            <a:r>
              <a:rPr lang="en-US" sz="2000" dirty="0" smtClean="0">
                <a:latin typeface="ITC Slimbach Std" pitchFamily="18" charset="0"/>
              </a:rPr>
              <a:t>time.</a:t>
            </a:r>
          </a:p>
          <a:p>
            <a:endParaRPr lang="en-US" sz="2000" dirty="0">
              <a:latin typeface="ITC Slimbach Std" pitchFamily="18" charset="0"/>
            </a:endParaRPr>
          </a:p>
          <a:p>
            <a:r>
              <a:rPr lang="en-US" sz="2000" dirty="0" smtClean="0">
                <a:latin typeface="ITC Slimbach Std" pitchFamily="18" charset="0"/>
              </a:rPr>
              <a:t>c.	I have never used Supreme Court cases in teaching before.</a:t>
            </a:r>
          </a:p>
          <a:p>
            <a:endParaRPr lang="en-US" sz="2000" dirty="0">
              <a:latin typeface="ITC Slimbach Std" pitchFamily="18" charset="0"/>
            </a:endParaRPr>
          </a:p>
          <a:p>
            <a:r>
              <a:rPr lang="en-US" sz="2000" dirty="0" smtClean="0">
                <a:latin typeface="ITC Slimbach Std" pitchFamily="18" charset="0"/>
              </a:rPr>
              <a:t>d.	I </a:t>
            </a:r>
            <a:r>
              <a:rPr lang="en-US" sz="2000" dirty="0">
                <a:latin typeface="ITC Slimbach Std" pitchFamily="18" charset="0"/>
              </a:rPr>
              <a:t>use Supreme Court Cases in my teaching without much 	challenge</a:t>
            </a:r>
            <a:r>
              <a:rPr lang="en-US" sz="2000" dirty="0" smtClean="0">
                <a:latin typeface="ITC Slimbach Std" pitchFamily="18" charset="0"/>
              </a:rPr>
              <a:t>.</a:t>
            </a:r>
          </a:p>
        </p:txBody>
      </p:sp>
    </p:spTree>
    <p:extLst>
      <p:ext uri="{BB962C8B-B14F-4D97-AF65-F5344CB8AC3E}">
        <p14:creationId xmlns:p14="http://schemas.microsoft.com/office/powerpoint/2010/main" val="738967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04999" y="444719"/>
            <a:ext cx="70183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4400" dirty="0" smtClean="0">
                <a:solidFill>
                  <a:srgbClr val="002395"/>
                </a:solidFill>
                <a:latin typeface="Interstate-Bold" pitchFamily="2" charset="0"/>
              </a:rPr>
              <a:t>Take Our Survey!</a:t>
            </a: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sp>
        <p:nvSpPr>
          <p:cNvPr id="4" name="Rectangle 3"/>
          <p:cNvSpPr/>
          <p:nvPr/>
        </p:nvSpPr>
        <p:spPr>
          <a:xfrm>
            <a:off x="2251867" y="2058988"/>
            <a:ext cx="6324601" cy="3416320"/>
          </a:xfrm>
          <a:prstGeom prst="rect">
            <a:avLst/>
          </a:prstGeom>
        </p:spPr>
        <p:txBody>
          <a:bodyPr wrap="square">
            <a:spAutoFit/>
          </a:bodyPr>
          <a:lstStyle/>
          <a:p>
            <a:r>
              <a:rPr lang="en-US" sz="2400" b="1" dirty="0" smtClean="0">
                <a:latin typeface="ITC Slimbach Std" pitchFamily="18" charset="0"/>
              </a:rPr>
              <a:t>If you are a K-12 teacher, take the survey after this webinar</a:t>
            </a:r>
          </a:p>
          <a:p>
            <a:endParaRPr lang="en-US" sz="2400" dirty="0" smtClean="0">
              <a:latin typeface="ITC Slimbach Std" pitchFamily="18" charset="0"/>
            </a:endParaRPr>
          </a:p>
          <a:p>
            <a:pPr marL="457200" indent="-457200">
              <a:buAutoNum type="arabicParenBoth"/>
            </a:pPr>
            <a:r>
              <a:rPr lang="en-US" sz="2400" dirty="0" smtClean="0">
                <a:latin typeface="ITC Slimbach Std" pitchFamily="18" charset="0"/>
              </a:rPr>
              <a:t>to be eligible for a stipend of $50 </a:t>
            </a:r>
            <a:r>
              <a:rPr lang="en-US" sz="2400" i="1" dirty="0" smtClean="0">
                <a:latin typeface="ITC Slimbach Std" pitchFamily="18" charset="0"/>
              </a:rPr>
              <a:t>for the first 10 teachers</a:t>
            </a:r>
            <a:r>
              <a:rPr lang="en-US" sz="2400" dirty="0" smtClean="0">
                <a:latin typeface="ITC Slimbach Std" pitchFamily="18" charset="0"/>
              </a:rPr>
              <a:t> who register and attend the webinar, and</a:t>
            </a:r>
          </a:p>
          <a:p>
            <a:pPr marL="457200" indent="-457200">
              <a:buAutoNum type="arabicParenBoth"/>
            </a:pPr>
            <a:r>
              <a:rPr lang="en-US" sz="2400" dirty="0">
                <a:latin typeface="ITC Slimbach Std" pitchFamily="18" charset="0"/>
              </a:rPr>
              <a:t>t</a:t>
            </a:r>
            <a:r>
              <a:rPr lang="en-US" sz="2400" dirty="0" smtClean="0">
                <a:latin typeface="ITC Slimbach Std" pitchFamily="18" charset="0"/>
              </a:rPr>
              <a:t>o be entered into a drawing for one of two $500 cash prizes or one of ten (10) $100 prizes.</a:t>
            </a:r>
            <a:endParaRPr lang="en-US" sz="2400" dirty="0">
              <a:latin typeface="ITC Slimbach Std" pitchFamily="18" charset="0"/>
            </a:endParaRPr>
          </a:p>
        </p:txBody>
      </p:sp>
      <p:sp>
        <p:nvSpPr>
          <p:cNvPr id="2" name="TextBox 1"/>
          <p:cNvSpPr txBox="1"/>
          <p:nvPr/>
        </p:nvSpPr>
        <p:spPr>
          <a:xfrm>
            <a:off x="1870866" y="5638800"/>
            <a:ext cx="7086601" cy="923330"/>
          </a:xfrm>
          <a:prstGeom prst="rect">
            <a:avLst/>
          </a:prstGeom>
          <a:solidFill>
            <a:schemeClr val="bg2"/>
          </a:solidFill>
        </p:spPr>
        <p:txBody>
          <a:bodyPr wrap="square" rtlCol="0">
            <a:spAutoFit/>
          </a:bodyPr>
          <a:lstStyle/>
          <a:p>
            <a:r>
              <a:rPr lang="en-US" dirty="0" smtClean="0">
                <a:latin typeface="ITC Slimbach Std" pitchFamily="18" charset="0"/>
              </a:rPr>
              <a:t>This webinar and all of the above prizes and stipends are made available through a generous grant from the Bill and Melinda Gates Foundation.</a:t>
            </a:r>
            <a:endParaRPr lang="en-US" dirty="0">
              <a:latin typeface="ITC Slimbach Std" pitchFamily="18"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9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3074"/>
                                        </p:tgtEl>
                                        <p:attrNameLst>
                                          <p:attrName>style.color</p:attrName>
                                        </p:attrNameLst>
                                      </p:cBhvr>
                                      <p:to>
                                        <a:schemeClr val="bg1"/>
                                      </p:to>
                                    </p:animClr>
                                    <p:animClr clrSpc="rgb" dir="cw">
                                      <p:cBhvr>
                                        <p:cTn id="7" dur="250" autoRev="1" fill="remove"/>
                                        <p:tgtEl>
                                          <p:spTgt spid="3074"/>
                                        </p:tgtEl>
                                        <p:attrNameLst>
                                          <p:attrName>fillcolor</p:attrName>
                                        </p:attrNameLst>
                                      </p:cBhvr>
                                      <p:to>
                                        <a:schemeClr val="bg1"/>
                                      </p:to>
                                    </p:animClr>
                                    <p:set>
                                      <p:cBhvr>
                                        <p:cTn id="8" dur="250" autoRev="1" fill="remove"/>
                                        <p:tgtEl>
                                          <p:spTgt spid="3074"/>
                                        </p:tgtEl>
                                        <p:attrNameLst>
                                          <p:attrName>fill.type</p:attrName>
                                        </p:attrNameLst>
                                      </p:cBhvr>
                                      <p:to>
                                        <p:strVal val="solid"/>
                                      </p:to>
                                    </p:set>
                                    <p:set>
                                      <p:cBhvr>
                                        <p:cTn id="9" dur="250" autoRev="1" fill="remove"/>
                                        <p:tgtEl>
                                          <p:spTgt spid="30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457200"/>
            <a:ext cx="74676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smtClean="0">
                <a:solidFill>
                  <a:schemeClr val="accent1">
                    <a:lumMod val="75000"/>
                  </a:schemeClr>
                </a:solidFill>
                <a:latin typeface="Interstate-Bold" pitchFamily="2" charset="0"/>
              </a:rPr>
              <a:t>THANK YOU!</a:t>
            </a:r>
            <a:endParaRPr lang="en-US" sz="3600" dirty="0">
              <a:solidFill>
                <a:schemeClr val="accent1">
                  <a:lumMod val="75000"/>
                </a:schemeClr>
              </a:solidFill>
              <a:latin typeface="Interstate-Bold" pitchFamily="2" charset="0"/>
            </a:endParaRPr>
          </a:p>
        </p:txBody>
      </p:sp>
      <p:sp>
        <p:nvSpPr>
          <p:cNvPr id="3" name="Rectangle 3"/>
          <p:cNvSpPr txBox="1">
            <a:spLocks noChangeArrowheads="1"/>
          </p:cNvSpPr>
          <p:nvPr/>
        </p:nvSpPr>
        <p:spPr>
          <a:xfrm>
            <a:off x="1447800" y="2476500"/>
            <a:ext cx="66294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ct val="0"/>
              </a:spcBef>
              <a:buClr>
                <a:schemeClr val="tx1"/>
              </a:buClr>
              <a:buFont typeface="Wingdings" pitchFamily="2" charset="2"/>
              <a:buNone/>
            </a:pPr>
            <a:r>
              <a:rPr lang="en-US" altLang="en-US" dirty="0" smtClean="0">
                <a:solidFill>
                  <a:srgbClr val="A31A7E"/>
                </a:solidFill>
                <a:latin typeface="ITC Slimbach Std" pitchFamily="18" charset="0"/>
              </a:rPr>
              <a:t>For support and information visit:</a:t>
            </a:r>
          </a:p>
          <a:p>
            <a:pPr algn="ctr">
              <a:spcBef>
                <a:spcPct val="0"/>
              </a:spcBef>
              <a:buClr>
                <a:schemeClr val="tx1"/>
              </a:buClr>
              <a:buFont typeface="Wingdings" pitchFamily="2" charset="2"/>
              <a:buNone/>
            </a:pPr>
            <a:r>
              <a:rPr lang="en-US" altLang="en-US" dirty="0" smtClean="0">
                <a:solidFill>
                  <a:srgbClr val="2526A9"/>
                </a:solidFill>
                <a:latin typeface="ITC Slimbach Std" pitchFamily="18" charset="0"/>
              </a:rPr>
              <a:t>www.crf-usa.org</a:t>
            </a:r>
          </a:p>
        </p:txBody>
      </p:sp>
      <p:pic>
        <p:nvPicPr>
          <p:cNvPr id="6" name="Picture 11" descr="CRF_pri_rgb_t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048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47799" y="5673298"/>
            <a:ext cx="6629400" cy="830997"/>
          </a:xfrm>
          <a:prstGeom prst="rect">
            <a:avLst/>
          </a:prstGeom>
          <a:solidFill>
            <a:srgbClr val="00B0F0"/>
          </a:solidFill>
          <a:effectLst>
            <a:outerShdw blurRad="50800" dist="38100" dir="5400000" algn="t" rotWithShape="0">
              <a:prstClr val="black">
                <a:alpha val="40000"/>
              </a:prstClr>
            </a:outerShdw>
          </a:effectLst>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ITC Slimbach Std" pitchFamily="18" charset="0"/>
              </a:rPr>
              <a:t>Special thanks to Laura Wesley at CRF for being the tech-savvy party to this webinar!</a:t>
            </a:r>
            <a:endParaRPr lang="en-US" sz="2400" dirty="0">
              <a:solidFill>
                <a:schemeClr val="bg1"/>
              </a:solidFill>
              <a:effectLst>
                <a:outerShdw blurRad="38100" dist="38100" dir="2700000" algn="tl">
                  <a:srgbClr val="000000">
                    <a:alpha val="43137"/>
                  </a:srgbClr>
                </a:outerShdw>
              </a:effectLst>
              <a:latin typeface="ITC Slimbach Std" pitchFamily="18" charset="0"/>
            </a:endParaRPr>
          </a:p>
        </p:txBody>
      </p:sp>
      <p:sp>
        <p:nvSpPr>
          <p:cNvPr id="7" name="TextBox 6"/>
          <p:cNvSpPr txBox="1"/>
          <p:nvPr/>
        </p:nvSpPr>
        <p:spPr>
          <a:xfrm>
            <a:off x="838199" y="4114800"/>
            <a:ext cx="7848601" cy="1077218"/>
          </a:xfrm>
          <a:prstGeom prst="rect">
            <a:avLst/>
          </a:prstGeom>
          <a:solidFill>
            <a:schemeClr val="bg2"/>
          </a:solidFill>
        </p:spPr>
        <p:txBody>
          <a:bodyPr wrap="square" rtlCol="0">
            <a:spAutoFit/>
          </a:bodyPr>
          <a:lstStyle/>
          <a:p>
            <a:pPr algn="ctr"/>
            <a:r>
              <a:rPr lang="en-US" sz="3200" dirty="0" smtClean="0">
                <a:latin typeface="Interstate-Regular" panose="02000603020000020004" pitchFamily="2" charset="0"/>
              </a:rPr>
              <a:t>Link to the Gates survey:</a:t>
            </a:r>
          </a:p>
          <a:p>
            <a:pPr algn="ctr"/>
            <a:r>
              <a:rPr lang="en-US" sz="3200" b="1" dirty="0" smtClean="0">
                <a:latin typeface="Interstate-Regular" panose="02000603020000020004" pitchFamily="2" charset="0"/>
              </a:rPr>
              <a:t>http</a:t>
            </a:r>
            <a:r>
              <a:rPr lang="en-US" sz="3200" b="1" dirty="0">
                <a:latin typeface="Interstate-Regular" panose="02000603020000020004" pitchFamily="2" charset="0"/>
              </a:rPr>
              <a:t>://crf-usa.org/common-core/survey</a:t>
            </a:r>
          </a:p>
        </p:txBody>
      </p:sp>
    </p:spTree>
    <p:extLst>
      <p:ext uri="{BB962C8B-B14F-4D97-AF65-F5344CB8AC3E}">
        <p14:creationId xmlns:p14="http://schemas.microsoft.com/office/powerpoint/2010/main" val="81518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2"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05000" y="457200"/>
            <a:ext cx="70183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a:solidFill>
                  <a:srgbClr val="002395"/>
                </a:solidFill>
                <a:latin typeface="Interstate-Bold" pitchFamily="2" charset="0"/>
              </a:rPr>
              <a:t>Constitutional Rights Foundation</a:t>
            </a:r>
            <a:endParaRPr lang="en-US" altLang="en-US" dirty="0">
              <a:solidFill>
                <a:srgbClr val="000000"/>
              </a:solidFill>
              <a:latin typeface="Interstate-Bold" pitchFamily="2" charset="0"/>
            </a:endParaRPr>
          </a:p>
        </p:txBody>
      </p:sp>
      <p:sp>
        <p:nvSpPr>
          <p:cNvPr id="3" name="Rectangle 4"/>
          <p:cNvSpPr txBox="1">
            <a:spLocks noChangeArrowheads="1"/>
          </p:cNvSpPr>
          <p:nvPr/>
        </p:nvSpPr>
        <p:spPr>
          <a:xfrm>
            <a:off x="5196673" y="1985581"/>
            <a:ext cx="3657600" cy="34964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r>
              <a:rPr lang="en-US" altLang="en-US" sz="2400" kern="0" dirty="0" smtClean="0">
                <a:solidFill>
                  <a:srgbClr val="0026A9"/>
                </a:solidFill>
                <a:latin typeface="ITC Slimbach Std" pitchFamily="18" charset="0"/>
              </a:rPr>
              <a:t>CRF is a nonprofit, non-partisan, national educational organization. For over 50 years we’ve provided programs, training, and materials supporting teachers and students in the fields of civic and law-related education.</a:t>
            </a:r>
            <a:endParaRPr lang="en-US" altLang="en-US" sz="1600" kern="0" dirty="0" smtClean="0">
              <a:solidFill>
                <a:srgbClr val="A31A7E"/>
              </a:solidFill>
              <a:latin typeface="Interstate-Bold" panose="02000803030000020004" pitchFamily="2" charset="0"/>
            </a:endParaRPr>
          </a:p>
        </p:txBody>
      </p:sp>
      <p:pic>
        <p:nvPicPr>
          <p:cNvPr id="30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5" y="178098"/>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220119" y="5482018"/>
            <a:ext cx="3726666" cy="984885"/>
          </a:xfrm>
          <a:prstGeom prst="rect">
            <a:avLst/>
          </a:prstGeom>
          <a:noFill/>
        </p:spPr>
        <p:txBody>
          <a:bodyPr wrap="square">
            <a:spAutoFit/>
          </a:bodyPr>
          <a:lstStyle/>
          <a:p>
            <a:pPr algn="ctr" fontAlgn="base">
              <a:spcBef>
                <a:spcPct val="0"/>
              </a:spcBef>
              <a:spcAft>
                <a:spcPct val="0"/>
              </a:spcAft>
              <a:defRPr/>
            </a:pPr>
            <a:endParaRPr lang="en-US" altLang="en-US" sz="1400" kern="0" dirty="0">
              <a:solidFill>
                <a:srgbClr val="A31A7E"/>
              </a:solidFill>
              <a:latin typeface="Interstate-LightItalic" panose="02000606030000090004" pitchFamily="2" charset="0"/>
            </a:endParaRPr>
          </a:p>
          <a:p>
            <a:pPr algn="ctr" fontAlgn="base">
              <a:spcBef>
                <a:spcPct val="0"/>
              </a:spcBef>
              <a:spcAft>
                <a:spcPct val="0"/>
              </a:spcAft>
              <a:defRPr/>
            </a:pPr>
            <a:r>
              <a:rPr lang="en-US" altLang="en-US" sz="2000" kern="0" dirty="0">
                <a:solidFill>
                  <a:srgbClr val="A31A7E"/>
                </a:solidFill>
                <a:latin typeface="Interstate-LightItalic" panose="02000606030000090004" pitchFamily="2" charset="0"/>
              </a:rPr>
              <a:t>Check us out on the </a:t>
            </a:r>
            <a:r>
              <a:rPr lang="en-US" altLang="en-US" sz="2000" kern="0" dirty="0" smtClean="0">
                <a:solidFill>
                  <a:srgbClr val="A31A7E"/>
                </a:solidFill>
                <a:latin typeface="Interstate-LightItalic" panose="02000606030000090004" pitchFamily="2" charset="0"/>
              </a:rPr>
              <a:t>web! </a:t>
            </a:r>
            <a:r>
              <a:rPr lang="en-US" altLang="en-US" sz="2400" b="1" kern="0" dirty="0" smtClean="0">
                <a:solidFill>
                  <a:srgbClr val="A31A7E"/>
                </a:solidFill>
                <a:latin typeface="Interstate-LightItalic" panose="02000606030000090004" pitchFamily="2" charset="0"/>
              </a:rPr>
              <a:t>www.crf-usa.org</a:t>
            </a:r>
            <a:endParaRPr lang="en-US" sz="2000" dirty="0">
              <a:solidFill>
                <a:srgbClr val="000000"/>
              </a:solidFill>
              <a:latin typeface="Interstate-Light" pitchFamily="2" charset="0"/>
            </a:endParaRPr>
          </a:p>
        </p:txBody>
      </p:sp>
      <p:pic>
        <p:nvPicPr>
          <p:cNvPr id="4" name="Picture 2" descr="M:\EVERYONE\CRF 50th\images\history_cityh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6771" y="1524000"/>
            <a:ext cx="3013364"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615" y="3401949"/>
            <a:ext cx="2609088" cy="3236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267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552450" y="228600"/>
            <a:ext cx="4038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4000" b="1" dirty="0">
                <a:solidFill>
                  <a:srgbClr val="002395"/>
                </a:solidFill>
                <a:latin typeface="Interstate-Bold" pitchFamily="2" charset="0"/>
              </a:rPr>
              <a:t>Objectives</a:t>
            </a:r>
            <a:endParaRPr lang="en-US" altLang="en-US" sz="4000" dirty="0">
              <a:solidFill>
                <a:srgbClr val="002395"/>
              </a:solidFill>
              <a:latin typeface="Interstate-Bold" pitchFamily="2" charset="0"/>
            </a:endParaRPr>
          </a:p>
        </p:txBody>
      </p:sp>
      <p:sp>
        <p:nvSpPr>
          <p:cNvPr id="4099" name="TextBox 1"/>
          <p:cNvSpPr txBox="1">
            <a:spLocks noChangeArrowheads="1"/>
          </p:cNvSpPr>
          <p:nvPr/>
        </p:nvSpPr>
        <p:spPr bwMode="auto">
          <a:xfrm>
            <a:off x="914400" y="1447800"/>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en-US" altLang="en-US" sz="1400">
              <a:solidFill>
                <a:srgbClr val="000000"/>
              </a:solidFill>
              <a:latin typeface="Interstate-Light" pitchFamily="2" charset="0"/>
            </a:endParaRPr>
          </a:p>
        </p:txBody>
      </p:sp>
      <p:sp>
        <p:nvSpPr>
          <p:cNvPr id="4100" name="Text Box 10"/>
          <p:cNvSpPr txBox="1">
            <a:spLocks noChangeArrowheads="1"/>
          </p:cNvSpPr>
          <p:nvPr/>
        </p:nvSpPr>
        <p:spPr bwMode="auto">
          <a:xfrm>
            <a:off x="400050" y="1447800"/>
            <a:ext cx="49911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6400" indent="-406400" eaLnBrk="0" hangingPunct="0">
              <a:spcBef>
                <a:spcPct val="20000"/>
              </a:spcBef>
              <a:buChar char="•"/>
              <a:defRPr sz="3200">
                <a:solidFill>
                  <a:schemeClr val="tx1"/>
                </a:solidFill>
                <a:latin typeface="Arial" pitchFamily="34" charset="0"/>
              </a:defRPr>
            </a:lvl1pPr>
            <a:lvl2pPr marL="52070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50000"/>
              </a:spcBef>
              <a:spcAft>
                <a:spcPct val="0"/>
              </a:spcAft>
              <a:buClr>
                <a:srgbClr val="A31A7E"/>
              </a:buClr>
              <a:buFont typeface="Wingdings" pitchFamily="2" charset="2"/>
              <a:buChar char="Ø"/>
            </a:pPr>
            <a:r>
              <a:rPr lang="en-US" altLang="en-US" sz="2400" dirty="0" smtClean="0">
                <a:solidFill>
                  <a:srgbClr val="002395"/>
                </a:solidFill>
                <a:latin typeface="ITC Slimbach Std" pitchFamily="18" charset="0"/>
              </a:rPr>
              <a:t>Gain background knowledge on the upcoming Supreme Court year and, specifically, on the law and affirmative action.</a:t>
            </a:r>
          </a:p>
          <a:p>
            <a:pPr eaLnBrk="1" fontAlgn="base" hangingPunct="1">
              <a:spcBef>
                <a:spcPct val="50000"/>
              </a:spcBef>
              <a:spcAft>
                <a:spcPct val="0"/>
              </a:spcAft>
              <a:buClr>
                <a:srgbClr val="A31A7E"/>
              </a:buClr>
              <a:buFont typeface="Wingdings" pitchFamily="2" charset="2"/>
              <a:buChar char="Ø"/>
            </a:pPr>
            <a:r>
              <a:rPr lang="en-US" altLang="en-US" sz="2400" dirty="0" smtClean="0">
                <a:solidFill>
                  <a:srgbClr val="002395"/>
                </a:solidFill>
                <a:latin typeface="ITC Slimbach Std" pitchFamily="18" charset="0"/>
              </a:rPr>
              <a:t>Use </a:t>
            </a:r>
            <a:r>
              <a:rPr lang="en-US" altLang="en-US" sz="2400" dirty="0">
                <a:solidFill>
                  <a:srgbClr val="002395"/>
                </a:solidFill>
                <a:latin typeface="ITC Slimbach Std" pitchFamily="18" charset="0"/>
              </a:rPr>
              <a:t>Common Core-aligned </a:t>
            </a:r>
            <a:r>
              <a:rPr lang="en-US" altLang="en-US" sz="2400" dirty="0" smtClean="0">
                <a:solidFill>
                  <a:srgbClr val="002395"/>
                </a:solidFill>
                <a:latin typeface="ITC Slimbach Std" pitchFamily="18" charset="0"/>
              </a:rPr>
              <a:t>approaches </a:t>
            </a:r>
            <a:r>
              <a:rPr lang="en-US" altLang="en-US" sz="2400" dirty="0">
                <a:solidFill>
                  <a:srgbClr val="002395"/>
                </a:solidFill>
                <a:latin typeface="ITC Slimbach Std" pitchFamily="18" charset="0"/>
              </a:rPr>
              <a:t>to teaching </a:t>
            </a:r>
            <a:r>
              <a:rPr lang="en-US" altLang="en-US" sz="2400" dirty="0" smtClean="0">
                <a:solidFill>
                  <a:srgbClr val="002395"/>
                </a:solidFill>
                <a:latin typeface="ITC Slimbach Std" pitchFamily="18" charset="0"/>
              </a:rPr>
              <a:t>about key Supreme Court decisions. </a:t>
            </a:r>
          </a:p>
          <a:p>
            <a:pPr eaLnBrk="1" fontAlgn="base" hangingPunct="1">
              <a:spcBef>
                <a:spcPct val="50000"/>
              </a:spcBef>
              <a:spcAft>
                <a:spcPct val="0"/>
              </a:spcAft>
              <a:buClr>
                <a:srgbClr val="A31A7E"/>
              </a:buClr>
              <a:buFont typeface="Wingdings" pitchFamily="2" charset="2"/>
              <a:buChar char="Ø"/>
            </a:pPr>
            <a:r>
              <a:rPr lang="en-US" altLang="en-US" sz="2400" dirty="0" smtClean="0">
                <a:solidFill>
                  <a:srgbClr val="002395"/>
                </a:solidFill>
                <a:latin typeface="ITC Slimbach Std" pitchFamily="18" charset="0"/>
              </a:rPr>
              <a:t>Implement a lesson to help students understand the process of Supreme Court decision-making using </a:t>
            </a:r>
            <a:r>
              <a:rPr lang="en-US" altLang="en-US" sz="2400" i="1" dirty="0" smtClean="0">
                <a:solidFill>
                  <a:srgbClr val="002395"/>
                </a:solidFill>
                <a:latin typeface="ITC Slimbach Std" pitchFamily="18" charset="0"/>
              </a:rPr>
              <a:t>Fisher v. University of Texas </a:t>
            </a:r>
            <a:r>
              <a:rPr lang="en-US" altLang="en-US" sz="2400" dirty="0" smtClean="0">
                <a:solidFill>
                  <a:srgbClr val="002395"/>
                </a:solidFill>
                <a:latin typeface="ITC Slimbach Std" pitchFamily="18" charset="0"/>
              </a:rPr>
              <a:t>as a model.</a:t>
            </a:r>
          </a:p>
        </p:txBody>
      </p:sp>
      <p:pic>
        <p:nvPicPr>
          <p:cNvPr id="8" name="Picture 1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5867400" y="1012824"/>
            <a:ext cx="3053579" cy="5006976"/>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6250" y="1012824"/>
            <a:ext cx="4191000" cy="461665"/>
          </a:xfrm>
          <a:prstGeom prst="rect">
            <a:avLst/>
          </a:prstGeom>
          <a:noFill/>
        </p:spPr>
        <p:txBody>
          <a:bodyPr wrap="square" rtlCol="0">
            <a:spAutoFit/>
          </a:bodyPr>
          <a:lstStyle/>
          <a:p>
            <a:r>
              <a:rPr lang="en-US" sz="2400" dirty="0" smtClean="0">
                <a:solidFill>
                  <a:schemeClr val="accent2"/>
                </a:solidFill>
                <a:latin typeface="Interstate-Regular" panose="02000603020000020004" pitchFamily="2" charset="0"/>
              </a:rPr>
              <a:t>Participants will be able to...</a:t>
            </a:r>
            <a:endParaRPr lang="en-US" sz="2400" dirty="0">
              <a:solidFill>
                <a:schemeClr val="accent2"/>
              </a:solidFill>
              <a:latin typeface="Interstate-Regular" panose="02000603020000020004" pitchFamily="2" charset="0"/>
            </a:endParaRPr>
          </a:p>
        </p:txBody>
      </p:sp>
    </p:spTree>
    <p:extLst>
      <p:ext uri="{BB962C8B-B14F-4D97-AF65-F5344CB8AC3E}">
        <p14:creationId xmlns:p14="http://schemas.microsoft.com/office/powerpoint/2010/main" val="419098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904999" y="444719"/>
            <a:ext cx="70183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4400" dirty="0" smtClean="0">
                <a:solidFill>
                  <a:srgbClr val="002395"/>
                </a:solidFill>
                <a:latin typeface="Interstate-Bold" pitchFamily="2" charset="0"/>
              </a:rPr>
              <a:t>Take Our Survey!</a:t>
            </a:r>
          </a:p>
        </p:txBody>
      </p:sp>
      <p:sp>
        <p:nvSpPr>
          <p:cNvPr id="3" name="Rectangle 4"/>
          <p:cNvSpPr txBox="1">
            <a:spLocks noChangeArrowheads="1"/>
          </p:cNvSpPr>
          <p:nvPr/>
        </p:nvSpPr>
        <p:spPr>
          <a:xfrm>
            <a:off x="4114801" y="2366069"/>
            <a:ext cx="4876800" cy="34973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Font typeface="Wingdings" pitchFamily="2" charset="2"/>
              <a:buNone/>
              <a:defRPr/>
            </a:pPr>
            <a:endParaRPr lang="en-US" altLang="en-US" sz="1800" kern="0" dirty="0" smtClean="0">
              <a:solidFill>
                <a:srgbClr val="A31A7E"/>
              </a:solidFill>
              <a:latin typeface="Interstate-Bold" panose="02000803030000020004" pitchFamily="2" charset="0"/>
            </a:endParaRPr>
          </a:p>
        </p:txBody>
      </p:sp>
      <p:sp>
        <p:nvSpPr>
          <p:cNvPr id="4" name="Rectangle 3"/>
          <p:cNvSpPr/>
          <p:nvPr/>
        </p:nvSpPr>
        <p:spPr>
          <a:xfrm>
            <a:off x="2251867" y="2058988"/>
            <a:ext cx="6324601" cy="3416320"/>
          </a:xfrm>
          <a:prstGeom prst="rect">
            <a:avLst/>
          </a:prstGeom>
        </p:spPr>
        <p:txBody>
          <a:bodyPr wrap="square">
            <a:spAutoFit/>
          </a:bodyPr>
          <a:lstStyle/>
          <a:p>
            <a:r>
              <a:rPr lang="en-US" sz="2400" b="1" dirty="0" smtClean="0">
                <a:latin typeface="ITC Slimbach Std" pitchFamily="18" charset="0"/>
              </a:rPr>
              <a:t>If you are a K-12 teacher, take the survey after this webinar</a:t>
            </a:r>
          </a:p>
          <a:p>
            <a:endParaRPr lang="en-US" sz="2400" dirty="0" smtClean="0">
              <a:latin typeface="ITC Slimbach Std" pitchFamily="18" charset="0"/>
            </a:endParaRPr>
          </a:p>
          <a:p>
            <a:pPr marL="457200" indent="-457200">
              <a:buAutoNum type="arabicParenBoth"/>
            </a:pPr>
            <a:r>
              <a:rPr lang="en-US" sz="2400" dirty="0" smtClean="0">
                <a:latin typeface="ITC Slimbach Std" pitchFamily="18" charset="0"/>
              </a:rPr>
              <a:t>to be eligible for a stipend of $50 </a:t>
            </a:r>
            <a:r>
              <a:rPr lang="en-US" sz="2400" i="1" dirty="0" smtClean="0">
                <a:latin typeface="ITC Slimbach Std" pitchFamily="18" charset="0"/>
              </a:rPr>
              <a:t>for the first 10 teachers</a:t>
            </a:r>
            <a:r>
              <a:rPr lang="en-US" sz="2400" dirty="0" smtClean="0">
                <a:latin typeface="ITC Slimbach Std" pitchFamily="18" charset="0"/>
              </a:rPr>
              <a:t> who register and attend the webinar, and</a:t>
            </a:r>
          </a:p>
          <a:p>
            <a:pPr marL="457200" indent="-457200">
              <a:buAutoNum type="arabicParenBoth"/>
            </a:pPr>
            <a:r>
              <a:rPr lang="en-US" sz="2400" dirty="0">
                <a:latin typeface="ITC Slimbach Std" pitchFamily="18" charset="0"/>
              </a:rPr>
              <a:t>t</a:t>
            </a:r>
            <a:r>
              <a:rPr lang="en-US" sz="2400" dirty="0" smtClean="0">
                <a:latin typeface="ITC Slimbach Std" pitchFamily="18" charset="0"/>
              </a:rPr>
              <a:t>o be entered into a drawing for one of two $500 cash prizes or one of ten (10) $100 prizes.</a:t>
            </a:r>
            <a:endParaRPr lang="en-US" sz="2400" dirty="0">
              <a:latin typeface="ITC Slimbach Std" pitchFamily="18" charset="0"/>
            </a:endParaRPr>
          </a:p>
        </p:txBody>
      </p:sp>
      <p:sp>
        <p:nvSpPr>
          <p:cNvPr id="2" name="TextBox 1"/>
          <p:cNvSpPr txBox="1"/>
          <p:nvPr/>
        </p:nvSpPr>
        <p:spPr>
          <a:xfrm>
            <a:off x="1870866" y="5638800"/>
            <a:ext cx="7086601" cy="923330"/>
          </a:xfrm>
          <a:prstGeom prst="rect">
            <a:avLst/>
          </a:prstGeom>
          <a:solidFill>
            <a:schemeClr val="bg2"/>
          </a:solidFill>
        </p:spPr>
        <p:txBody>
          <a:bodyPr wrap="square" rtlCol="0">
            <a:spAutoFit/>
          </a:bodyPr>
          <a:lstStyle/>
          <a:p>
            <a:r>
              <a:rPr lang="en-US" dirty="0" smtClean="0">
                <a:latin typeface="ITC Slimbach Std" pitchFamily="18" charset="0"/>
              </a:rPr>
              <a:t>This webinar and all of the above prizes and stipends are made available through a generous grant from the Bill and Melinda Gates Foundation.</a:t>
            </a:r>
            <a:endParaRPr lang="en-US" dirty="0">
              <a:latin typeface="ITC Slimbach Std" pitchFamily="18"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50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863" y="1440239"/>
            <a:ext cx="3320612" cy="4648200"/>
          </a:xfrm>
          <a:prstGeom prst="rect">
            <a:avLst/>
          </a:prstGeom>
          <a:ln>
            <a:noFill/>
          </a:ln>
          <a:effectLst>
            <a:outerShdw blurRad="292100" dist="139700" dir="2700000" algn="tl" rotWithShape="0">
              <a:srgbClr val="333333">
                <a:alpha val="65000"/>
              </a:srgbClr>
            </a:outerShdw>
          </a:effectLst>
        </p:spPr>
      </p:pic>
      <p:sp>
        <p:nvSpPr>
          <p:cNvPr id="6" name="Text Box 8"/>
          <p:cNvSpPr txBox="1">
            <a:spLocks noChangeArrowheads="1"/>
          </p:cNvSpPr>
          <p:nvPr/>
        </p:nvSpPr>
        <p:spPr bwMode="auto">
          <a:xfrm>
            <a:off x="1143000" y="444718"/>
            <a:ext cx="70183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920750" indent="-342900" eaLnBrk="0" hangingPunct="0">
              <a:spcBef>
                <a:spcPct val="20000"/>
              </a:spcBef>
              <a:buChar char="–"/>
              <a:defRPr sz="2800">
                <a:solidFill>
                  <a:schemeClr val="tx1"/>
                </a:solidFill>
                <a:latin typeface="Arial" pitchFamily="34" charset="0"/>
              </a:defRPr>
            </a:lvl2pPr>
            <a:lvl3pPr marL="1257300" indent="-342900" eaLnBrk="0" hangingPunct="0">
              <a:spcBef>
                <a:spcPct val="20000"/>
              </a:spcBef>
              <a:buChar char="•"/>
              <a:defRPr sz="2400">
                <a:solidFill>
                  <a:schemeClr val="tx1"/>
                </a:solidFill>
                <a:latin typeface="Arial" pitchFamily="34" charset="0"/>
              </a:defRPr>
            </a:lvl3pPr>
            <a:lvl4pPr marL="1714500" indent="-342900" eaLnBrk="0" hangingPunct="0">
              <a:spcBef>
                <a:spcPct val="20000"/>
              </a:spcBef>
              <a:buChar char="–"/>
              <a:defRPr sz="2000">
                <a:solidFill>
                  <a:schemeClr val="tx1"/>
                </a:solidFill>
                <a:latin typeface="Arial" pitchFamily="34" charset="0"/>
              </a:defRPr>
            </a:lvl4pPr>
            <a:lvl5pPr marL="2171700" indent="-342900"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dirty="0" smtClean="0">
                <a:solidFill>
                  <a:srgbClr val="002395"/>
                </a:solidFill>
                <a:latin typeface="Interstate-Bold" pitchFamily="2" charset="0"/>
              </a:rPr>
              <a:t>Erwin </a:t>
            </a:r>
            <a:r>
              <a:rPr lang="en-US" altLang="en-US" dirty="0" err="1" smtClean="0">
                <a:solidFill>
                  <a:srgbClr val="002395"/>
                </a:solidFill>
                <a:latin typeface="Interstate-Bold" pitchFamily="2" charset="0"/>
              </a:rPr>
              <a:t>Chemerinsky</a:t>
            </a:r>
            <a:endParaRPr lang="en-US" altLang="en-US" dirty="0">
              <a:solidFill>
                <a:srgbClr val="000000"/>
              </a:solidFill>
              <a:latin typeface="Interstate-Bold" pitchFamily="2" charset="0"/>
            </a:endParaRPr>
          </a:p>
        </p:txBody>
      </p:sp>
      <p:sp>
        <p:nvSpPr>
          <p:cNvPr id="8" name="TextBox 7"/>
          <p:cNvSpPr txBox="1"/>
          <p:nvPr/>
        </p:nvSpPr>
        <p:spPr>
          <a:xfrm>
            <a:off x="379413" y="1981200"/>
            <a:ext cx="4192587" cy="4616648"/>
          </a:xfrm>
          <a:prstGeom prst="rect">
            <a:avLst/>
          </a:prstGeom>
          <a:noFill/>
        </p:spPr>
        <p:txBody>
          <a:bodyPr wrap="square" rtlCol="0">
            <a:spAutoFit/>
          </a:bodyPr>
          <a:lstStyle/>
          <a:p>
            <a:pPr algn="ctr"/>
            <a:r>
              <a:rPr lang="en-US" sz="1400" b="1" dirty="0" smtClean="0"/>
              <a:t>Career Highlights</a:t>
            </a:r>
          </a:p>
          <a:p>
            <a:endParaRPr lang="en-US" sz="1400" dirty="0" smtClean="0"/>
          </a:p>
          <a:p>
            <a:r>
              <a:rPr lang="en-US" sz="1400" dirty="0" smtClean="0"/>
              <a:t>2008 – present</a:t>
            </a:r>
          </a:p>
          <a:p>
            <a:r>
              <a:rPr lang="en-US" sz="1400" dirty="0" smtClean="0"/>
              <a:t>Dean </a:t>
            </a:r>
            <a:r>
              <a:rPr lang="en-US" sz="1400" dirty="0"/>
              <a:t>and Distinguished Professor of Law, University of California, </a:t>
            </a:r>
            <a:r>
              <a:rPr lang="en-US" sz="1400" dirty="0" smtClean="0"/>
              <a:t>Irvine School of Law</a:t>
            </a:r>
          </a:p>
          <a:p>
            <a:endParaRPr lang="en-US" sz="1400" dirty="0"/>
          </a:p>
          <a:p>
            <a:r>
              <a:rPr lang="en-US" sz="1400" dirty="0"/>
              <a:t>2004 – </a:t>
            </a:r>
            <a:r>
              <a:rPr lang="en-US" sz="1400" dirty="0" smtClean="0"/>
              <a:t>2008</a:t>
            </a:r>
          </a:p>
          <a:p>
            <a:r>
              <a:rPr lang="en-US" sz="1400" dirty="0" smtClean="0"/>
              <a:t>Professor </a:t>
            </a:r>
            <a:r>
              <a:rPr lang="en-US" sz="1400" dirty="0"/>
              <a:t>of Law and Political Science, Duke </a:t>
            </a:r>
            <a:r>
              <a:rPr lang="en-US" sz="1400" dirty="0" smtClean="0"/>
              <a:t>University</a:t>
            </a:r>
          </a:p>
          <a:p>
            <a:endParaRPr lang="en-US" sz="1400" dirty="0"/>
          </a:p>
          <a:p>
            <a:r>
              <a:rPr lang="en-US" sz="1400" dirty="0"/>
              <a:t>1983 – </a:t>
            </a:r>
            <a:r>
              <a:rPr lang="en-US" sz="1400" dirty="0" smtClean="0"/>
              <a:t>2004</a:t>
            </a:r>
          </a:p>
          <a:p>
            <a:r>
              <a:rPr lang="en-US" sz="1400" dirty="0" smtClean="0"/>
              <a:t>Professor </a:t>
            </a:r>
            <a:r>
              <a:rPr lang="en-US" sz="1400" dirty="0"/>
              <a:t>of Public Interest Law, Legal Ethics, and Political Science, Univ. of Southern California Law </a:t>
            </a:r>
            <a:r>
              <a:rPr lang="en-US" sz="1400" dirty="0" smtClean="0"/>
              <a:t>School</a:t>
            </a:r>
          </a:p>
          <a:p>
            <a:endParaRPr lang="en-US" sz="1400" dirty="0"/>
          </a:p>
          <a:p>
            <a:r>
              <a:rPr lang="en-US" sz="1400" b="1" dirty="0"/>
              <a:t>Selected Publications</a:t>
            </a:r>
            <a:endParaRPr lang="en-US" sz="1400" dirty="0"/>
          </a:p>
          <a:p>
            <a:r>
              <a:rPr lang="en-US" sz="1400" i="1" dirty="0"/>
              <a:t>The Case Against the Supreme Court</a:t>
            </a:r>
            <a:r>
              <a:rPr lang="en-US" sz="1400" dirty="0"/>
              <a:t> </a:t>
            </a:r>
            <a:r>
              <a:rPr lang="en-US" sz="1400" dirty="0" smtClean="0"/>
              <a:t>(2014</a:t>
            </a:r>
            <a:r>
              <a:rPr lang="en-US" sz="1400" dirty="0"/>
              <a:t>)</a:t>
            </a:r>
          </a:p>
          <a:p>
            <a:r>
              <a:rPr lang="en-US" sz="1400" i="1" dirty="0"/>
              <a:t>Constitutional Law</a:t>
            </a:r>
            <a:r>
              <a:rPr lang="en-US" sz="1400" dirty="0"/>
              <a:t> (2013)</a:t>
            </a:r>
          </a:p>
          <a:p>
            <a:r>
              <a:rPr lang="en-US" sz="1400" i="1" dirty="0"/>
              <a:t>Criminal Procedure</a:t>
            </a:r>
            <a:r>
              <a:rPr lang="en-US" sz="1400" dirty="0"/>
              <a:t> (2013)(with Laurie </a:t>
            </a:r>
            <a:r>
              <a:rPr lang="en-US" sz="1400" dirty="0" err="1"/>
              <a:t>Levenson</a:t>
            </a:r>
            <a:r>
              <a:rPr lang="en-US" sz="1400" dirty="0"/>
              <a:t>)</a:t>
            </a:r>
          </a:p>
          <a:p>
            <a:r>
              <a:rPr lang="en-US" sz="1400" i="1" dirty="0"/>
              <a:t>Interpreting the Constitution</a:t>
            </a:r>
            <a:r>
              <a:rPr lang="en-US" sz="1400" dirty="0"/>
              <a:t> (1987)</a:t>
            </a:r>
          </a:p>
          <a:p>
            <a:r>
              <a:rPr lang="en-US" sz="1400" dirty="0"/>
              <a:t>“Affirmative action,” in </a:t>
            </a:r>
            <a:r>
              <a:rPr lang="en-US" sz="1400" i="1" dirty="0"/>
              <a:t>Encyclopedia of Race and Racism</a:t>
            </a:r>
            <a:r>
              <a:rPr lang="en-US" sz="1400" dirty="0"/>
              <a:t> (2007</a:t>
            </a:r>
            <a:r>
              <a:rPr lang="en-US" sz="1400" dirty="0" smtClean="0"/>
              <a:t>)</a:t>
            </a:r>
            <a:endParaRPr lang="en-US" dirty="0"/>
          </a:p>
        </p:txBody>
      </p:sp>
      <p:sp>
        <p:nvSpPr>
          <p:cNvPr id="10" name="TextBox 9"/>
          <p:cNvSpPr txBox="1"/>
          <p:nvPr/>
        </p:nvSpPr>
        <p:spPr>
          <a:xfrm>
            <a:off x="379413" y="2194679"/>
            <a:ext cx="4573587" cy="3139321"/>
          </a:xfrm>
          <a:prstGeom prst="rect">
            <a:avLst/>
          </a:prstGeom>
          <a:noFill/>
        </p:spPr>
        <p:txBody>
          <a:bodyPr wrap="square" rtlCol="0">
            <a:spAutoFit/>
          </a:bodyPr>
          <a:lstStyle/>
          <a:p>
            <a:r>
              <a:rPr lang="en-US" b="1" dirty="0" smtClean="0"/>
              <a:t>Cases Argued Before the Supreme Court</a:t>
            </a:r>
          </a:p>
          <a:p>
            <a:endParaRPr lang="en-US" i="1" dirty="0" smtClean="0"/>
          </a:p>
          <a:p>
            <a:r>
              <a:rPr lang="en-US" i="1" dirty="0" smtClean="0"/>
              <a:t>United </a:t>
            </a:r>
            <a:r>
              <a:rPr lang="en-US" i="1" dirty="0"/>
              <a:t>States v. </a:t>
            </a:r>
            <a:r>
              <a:rPr lang="en-US" i="1" dirty="0" err="1"/>
              <a:t>Apel</a:t>
            </a:r>
            <a:r>
              <a:rPr lang="en-US" i="1" dirty="0"/>
              <a:t> </a:t>
            </a:r>
            <a:r>
              <a:rPr lang="en-US" dirty="0"/>
              <a:t>(2013</a:t>
            </a:r>
            <a:r>
              <a:rPr lang="en-US" dirty="0" smtClean="0"/>
              <a:t>)(protests at military installations)</a:t>
            </a:r>
          </a:p>
          <a:p>
            <a:endParaRPr lang="en-US" dirty="0" smtClean="0"/>
          </a:p>
          <a:p>
            <a:r>
              <a:rPr lang="en-US" i="1" dirty="0" smtClean="0"/>
              <a:t>Van </a:t>
            </a:r>
            <a:r>
              <a:rPr lang="en-US" i="1" dirty="0" err="1"/>
              <a:t>Orden</a:t>
            </a:r>
            <a:r>
              <a:rPr lang="en-US" i="1" dirty="0"/>
              <a:t> v. Perry </a:t>
            </a:r>
            <a:r>
              <a:rPr lang="en-US" dirty="0"/>
              <a:t>(2005</a:t>
            </a:r>
            <a:r>
              <a:rPr lang="en-US" dirty="0" smtClean="0"/>
              <a:t>)(establishment clause)</a:t>
            </a:r>
          </a:p>
          <a:p>
            <a:endParaRPr lang="en-US" dirty="0" smtClean="0"/>
          </a:p>
          <a:p>
            <a:r>
              <a:rPr lang="en-US" i="1" dirty="0"/>
              <a:t>Tory v. Cochran </a:t>
            </a:r>
            <a:r>
              <a:rPr lang="en-US" dirty="0"/>
              <a:t>(2005</a:t>
            </a:r>
            <a:r>
              <a:rPr lang="en-US" dirty="0" smtClean="0"/>
              <a:t>)(defamation)</a:t>
            </a:r>
          </a:p>
          <a:p>
            <a:endParaRPr lang="en-US" dirty="0" smtClean="0"/>
          </a:p>
          <a:p>
            <a:r>
              <a:rPr lang="en-US" i="1" dirty="0"/>
              <a:t>Lockyer v. Andrade </a:t>
            </a:r>
            <a:r>
              <a:rPr lang="en-US" dirty="0"/>
              <a:t>(2003</a:t>
            </a:r>
            <a:r>
              <a:rPr lang="en-US" dirty="0" smtClean="0"/>
              <a:t>)(Eighth Amendment)</a:t>
            </a:r>
            <a:endParaRPr lang="en-US" dirty="0"/>
          </a:p>
        </p:txBody>
      </p:sp>
      <p:sp>
        <p:nvSpPr>
          <p:cNvPr id="11" name="TextBox 10"/>
          <p:cNvSpPr txBox="1"/>
          <p:nvPr/>
        </p:nvSpPr>
        <p:spPr>
          <a:xfrm>
            <a:off x="379413" y="2194679"/>
            <a:ext cx="4802187" cy="2677656"/>
          </a:xfrm>
          <a:prstGeom prst="rect">
            <a:avLst/>
          </a:prstGeom>
          <a:noFill/>
        </p:spPr>
        <p:txBody>
          <a:bodyPr wrap="square" rtlCol="0">
            <a:spAutoFit/>
          </a:bodyPr>
          <a:lstStyle/>
          <a:p>
            <a:r>
              <a:rPr lang="en-US" sz="2400" b="1" dirty="0" smtClean="0"/>
              <a:t>Upcoming Affirmative Action Case</a:t>
            </a:r>
          </a:p>
          <a:p>
            <a:r>
              <a:rPr lang="en-US" sz="2400" b="1" dirty="0" smtClean="0"/>
              <a:t>October Term 2015</a:t>
            </a:r>
          </a:p>
          <a:p>
            <a:endParaRPr lang="en-US" sz="2400" b="1" dirty="0"/>
          </a:p>
          <a:p>
            <a:r>
              <a:rPr lang="en-US" sz="2400" b="1" i="1" dirty="0"/>
              <a:t>FISHER V. UNIVERSITY OF TEXAS AT </a:t>
            </a:r>
            <a:r>
              <a:rPr lang="en-US" sz="2400" b="1" i="1" dirty="0" smtClean="0"/>
              <a:t>AUSTIN</a:t>
            </a:r>
          </a:p>
          <a:p>
            <a:endParaRPr lang="en-US" sz="2400" b="1" i="1" dirty="0"/>
          </a:p>
          <a:p>
            <a:r>
              <a:rPr lang="en-US" sz="2400" b="1" i="1" dirty="0" smtClean="0"/>
              <a:t>Docket No. 14-981</a:t>
            </a:r>
            <a:endParaRPr lang="en-US" sz="2400" b="1" dirty="0" smtClean="0"/>
          </a:p>
        </p:txBody>
      </p:sp>
      <p:sp>
        <p:nvSpPr>
          <p:cNvPr id="12" name="TextBox 11"/>
          <p:cNvSpPr txBox="1"/>
          <p:nvPr/>
        </p:nvSpPr>
        <p:spPr>
          <a:xfrm>
            <a:off x="379412" y="2100329"/>
            <a:ext cx="4802187" cy="4524315"/>
          </a:xfrm>
          <a:prstGeom prst="rect">
            <a:avLst/>
          </a:prstGeom>
          <a:noFill/>
        </p:spPr>
        <p:txBody>
          <a:bodyPr wrap="square" rtlCol="0">
            <a:spAutoFit/>
          </a:bodyPr>
          <a:lstStyle/>
          <a:p>
            <a:pPr algn="ctr"/>
            <a:r>
              <a:rPr lang="en-US" sz="2400" b="1" dirty="0" smtClean="0"/>
              <a:t>Equal Protection Clause</a:t>
            </a:r>
          </a:p>
          <a:p>
            <a:pPr algn="ctr"/>
            <a:r>
              <a:rPr lang="en-US" sz="2400" b="1" dirty="0" smtClean="0"/>
              <a:t>(Fourteenth Amendment)</a:t>
            </a:r>
          </a:p>
          <a:p>
            <a:endParaRPr lang="en-US" sz="2400" b="1" dirty="0" smtClean="0"/>
          </a:p>
          <a:p>
            <a:r>
              <a:rPr lang="en-US" sz="2400" dirty="0" smtClean="0"/>
              <a:t>“No </a:t>
            </a:r>
            <a:r>
              <a:rPr lang="en-US" sz="2400" dirty="0"/>
              <a:t>State shall make or enforce any law which shall abridge the privileges or immunities of citizens of the United States; nor shall any State deprive any person of life, liberty, or property, without due process of law; </a:t>
            </a:r>
            <a:r>
              <a:rPr lang="en-US" sz="2400" i="1" dirty="0"/>
              <a:t>nor deny to any person within its jurisdiction the equal protection of the laws</a:t>
            </a:r>
            <a:r>
              <a:rPr lang="en-US" sz="2400" dirty="0" smtClean="0"/>
              <a:t>.”</a:t>
            </a:r>
            <a:endParaRPr lang="en-US" sz="2400" b="1" dirty="0" smtClean="0"/>
          </a:p>
        </p:txBody>
      </p:sp>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921" y="2420022"/>
            <a:ext cx="2899569" cy="3884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3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1.7164E-6 L 0.25799 0.00671 " pathEditMode="relative" rAng="0" ptsTypes="AA">
                                      <p:cBhvr>
                                        <p:cTn id="6" dur="2000" fill="hold"/>
                                        <p:tgtEl>
                                          <p:spTgt spid="4"/>
                                        </p:tgtEl>
                                        <p:attrNameLst>
                                          <p:attrName>ppt_x</p:attrName>
                                          <p:attrName>ppt_y</p:attrName>
                                        </p:attrNameLst>
                                      </p:cBhvr>
                                      <p:rCtr x="12899" y="324"/>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1"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004" y="304799"/>
            <a:ext cx="6096000" cy="1015663"/>
          </a:xfrm>
          <a:prstGeom prst="rect">
            <a:avLst/>
          </a:prstGeom>
          <a:noFill/>
        </p:spPr>
        <p:txBody>
          <a:bodyPr wrap="square" rtlCol="0">
            <a:spAutoFit/>
          </a:bodyPr>
          <a:lstStyle/>
          <a:p>
            <a:pPr algn="ctr"/>
            <a:r>
              <a:rPr lang="en-US" sz="6000" dirty="0" smtClean="0">
                <a:solidFill>
                  <a:srgbClr val="0070C0"/>
                </a:solidFill>
                <a:latin typeface="Interstate-Regular" panose="02000603020000020004" pitchFamily="2" charset="0"/>
              </a:rPr>
              <a:t>Poll Question #2</a:t>
            </a:r>
            <a:endParaRPr lang="en-US" sz="6000" dirty="0">
              <a:solidFill>
                <a:srgbClr val="0070C0"/>
              </a:solidFill>
              <a:latin typeface="Interstate-Regular" panose="02000603020000020004" pitchFamily="2" charset="0"/>
            </a:endParaRPr>
          </a:p>
        </p:txBody>
      </p:sp>
      <p:sp>
        <p:nvSpPr>
          <p:cNvPr id="4" name="TextBox 3"/>
          <p:cNvSpPr txBox="1"/>
          <p:nvPr/>
        </p:nvSpPr>
        <p:spPr>
          <a:xfrm>
            <a:off x="379410" y="1447800"/>
            <a:ext cx="8231187" cy="4893647"/>
          </a:xfrm>
          <a:prstGeom prst="rect">
            <a:avLst/>
          </a:prstGeom>
          <a:noFill/>
        </p:spPr>
        <p:txBody>
          <a:bodyPr wrap="square" rtlCol="0">
            <a:spAutoFit/>
          </a:bodyPr>
          <a:lstStyle/>
          <a:p>
            <a:r>
              <a:rPr lang="en-US" sz="2400" b="1" dirty="0">
                <a:latin typeface="ITC Slimbach Std" pitchFamily="18" charset="0"/>
              </a:rPr>
              <a:t>What is the main method you use to discuss controversial topics in your classroom?</a:t>
            </a:r>
          </a:p>
          <a:p>
            <a:r>
              <a:rPr lang="en-US" sz="2400" dirty="0">
                <a:latin typeface="ITC Slimbach Std" pitchFamily="18" charset="0"/>
              </a:rPr>
              <a:t> </a:t>
            </a:r>
          </a:p>
          <a:p>
            <a:r>
              <a:rPr lang="en-US" sz="2400" dirty="0">
                <a:latin typeface="ITC Slimbach Std" pitchFamily="18" charset="0"/>
              </a:rPr>
              <a:t>a. debate</a:t>
            </a:r>
          </a:p>
          <a:p>
            <a:r>
              <a:rPr lang="en-US" sz="2400" dirty="0">
                <a:latin typeface="ITC Slimbach Std" pitchFamily="18" charset="0"/>
              </a:rPr>
              <a:t> </a:t>
            </a:r>
          </a:p>
          <a:p>
            <a:r>
              <a:rPr lang="en-US" sz="2400" dirty="0">
                <a:latin typeface="ITC Slimbach Std" pitchFamily="18" charset="0"/>
              </a:rPr>
              <a:t>b. whole-class discussion or deliberation</a:t>
            </a:r>
          </a:p>
          <a:p>
            <a:r>
              <a:rPr lang="en-US" sz="2400" dirty="0">
                <a:latin typeface="ITC Slimbach Std" pitchFamily="18" charset="0"/>
              </a:rPr>
              <a:t> </a:t>
            </a:r>
          </a:p>
          <a:p>
            <a:r>
              <a:rPr lang="en-US" sz="2400" dirty="0">
                <a:latin typeface="ITC Slimbach Std" pitchFamily="18" charset="0"/>
              </a:rPr>
              <a:t>c. small-group discussion or deliberation</a:t>
            </a:r>
          </a:p>
          <a:p>
            <a:r>
              <a:rPr lang="en-US" sz="2400" dirty="0">
                <a:latin typeface="ITC Slimbach Std" pitchFamily="18" charset="0"/>
              </a:rPr>
              <a:t> </a:t>
            </a:r>
          </a:p>
          <a:p>
            <a:r>
              <a:rPr lang="en-US" sz="2400" dirty="0">
                <a:latin typeface="ITC Slimbach Std" pitchFamily="18" charset="0"/>
              </a:rPr>
              <a:t>d. simulation and role play activities</a:t>
            </a:r>
          </a:p>
          <a:p>
            <a:r>
              <a:rPr lang="en-US" sz="2400" dirty="0">
                <a:latin typeface="ITC Slimbach Std" pitchFamily="18" charset="0"/>
              </a:rPr>
              <a:t> </a:t>
            </a:r>
          </a:p>
          <a:p>
            <a:r>
              <a:rPr lang="en-US" sz="2400" dirty="0">
                <a:latin typeface="ITC Slimbach Std" pitchFamily="18" charset="0"/>
              </a:rPr>
              <a:t>e. I avoid discussion of controversies. It's too disruptive.</a:t>
            </a:r>
          </a:p>
          <a:p>
            <a:endParaRPr lang="en-US" sz="2400" dirty="0">
              <a:latin typeface="ITC Slimbach Std" pitchFamily="18" charset="0"/>
            </a:endParaRPr>
          </a:p>
        </p:txBody>
      </p:sp>
    </p:spTree>
    <p:extLst>
      <p:ext uri="{BB962C8B-B14F-4D97-AF65-F5344CB8AC3E}">
        <p14:creationId xmlns:p14="http://schemas.microsoft.com/office/powerpoint/2010/main" val="320671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413" y="381000"/>
            <a:ext cx="8231185" cy="707886"/>
          </a:xfrm>
          <a:prstGeom prst="rect">
            <a:avLst/>
          </a:prstGeom>
          <a:noFill/>
        </p:spPr>
        <p:txBody>
          <a:bodyPr wrap="square" rtlCol="0">
            <a:spAutoFit/>
          </a:bodyPr>
          <a:lstStyle/>
          <a:p>
            <a:pPr algn="ctr"/>
            <a:r>
              <a:rPr lang="en-US" sz="4000" dirty="0" smtClean="0">
                <a:solidFill>
                  <a:srgbClr val="0070C0"/>
                </a:solidFill>
                <a:latin typeface="Interstate-Regular" panose="02000603020000020004" pitchFamily="2" charset="0"/>
              </a:rPr>
              <a:t>Poll Results for U.S. Adults 2013</a:t>
            </a:r>
            <a:endParaRPr lang="en-US" sz="4000" dirty="0">
              <a:solidFill>
                <a:srgbClr val="0070C0"/>
              </a:solidFill>
              <a:latin typeface="Interstate-Regular" panose="02000603020000020004" pitchFamily="2" charset="0"/>
            </a:endParaRPr>
          </a:p>
        </p:txBody>
      </p:sp>
      <p:sp>
        <p:nvSpPr>
          <p:cNvPr id="4" name="TextBox 3"/>
          <p:cNvSpPr txBox="1"/>
          <p:nvPr/>
        </p:nvSpPr>
        <p:spPr>
          <a:xfrm>
            <a:off x="379415" y="1447800"/>
            <a:ext cx="8231187" cy="3539430"/>
          </a:xfrm>
          <a:prstGeom prst="rect">
            <a:avLst/>
          </a:prstGeom>
          <a:noFill/>
        </p:spPr>
        <p:txBody>
          <a:bodyPr wrap="square" rtlCol="0">
            <a:spAutoFit/>
          </a:bodyPr>
          <a:lstStyle/>
          <a:p>
            <a:r>
              <a:rPr lang="en-US" sz="2800" b="1" dirty="0">
                <a:latin typeface="ITC Slimbach Std" pitchFamily="18" charset="0"/>
              </a:rPr>
              <a:t>Which comes closer to your view about evaluating students for admission into a college or university</a:t>
            </a:r>
            <a:r>
              <a:rPr lang="en-US" sz="2800" b="1" dirty="0" smtClean="0">
                <a:latin typeface="ITC Slimbach Std" pitchFamily="18" charset="0"/>
              </a:rPr>
              <a:t>?</a:t>
            </a:r>
          </a:p>
          <a:p>
            <a:endParaRPr lang="en-US" sz="2800" dirty="0">
              <a:latin typeface="ITC Slimbach Std" pitchFamily="18" charset="0"/>
            </a:endParaRPr>
          </a:p>
          <a:p>
            <a:pPr marL="457200" indent="-457200">
              <a:buFont typeface="+mj-lt"/>
              <a:buAutoNum type="alphaLcPeriod"/>
            </a:pPr>
            <a:r>
              <a:rPr lang="en-US" sz="2800" dirty="0" smtClean="0">
                <a:latin typeface="ITC Slimbach Std" pitchFamily="18" charset="0"/>
              </a:rPr>
              <a:t>Solely </a:t>
            </a:r>
            <a:r>
              <a:rPr lang="en-US" sz="2800" dirty="0">
                <a:latin typeface="ITC Slimbach Std" pitchFamily="18" charset="0"/>
              </a:rPr>
              <a:t>on the basis of </a:t>
            </a:r>
            <a:r>
              <a:rPr lang="en-US" sz="2800" dirty="0" smtClean="0">
                <a:latin typeface="ITC Slimbach Std" pitchFamily="18" charset="0"/>
              </a:rPr>
              <a:t>merit: </a:t>
            </a:r>
            <a:r>
              <a:rPr lang="en-US" sz="2800" b="1" dirty="0" smtClean="0">
                <a:latin typeface="ITC Slimbach Std" pitchFamily="18" charset="0"/>
              </a:rPr>
              <a:t>67%</a:t>
            </a:r>
            <a:r>
              <a:rPr lang="en-US" sz="2800" dirty="0" smtClean="0">
                <a:latin typeface="ITC Slimbach Std" pitchFamily="18" charset="0"/>
              </a:rPr>
              <a:t>.</a:t>
            </a:r>
          </a:p>
          <a:p>
            <a:pPr marL="457200" indent="-457200">
              <a:buFont typeface="+mj-lt"/>
              <a:buAutoNum type="alphaLcPeriod"/>
            </a:pPr>
            <a:endParaRPr lang="en-US" sz="2800" dirty="0">
              <a:latin typeface="ITC Slimbach Std" pitchFamily="18" charset="0"/>
            </a:endParaRPr>
          </a:p>
          <a:p>
            <a:pPr marL="457200" indent="-457200">
              <a:buFont typeface="+mj-lt"/>
              <a:buAutoNum type="alphaLcPeriod"/>
            </a:pPr>
            <a:r>
              <a:rPr lang="en-US" sz="2800" dirty="0" smtClean="0">
                <a:latin typeface="ITC Slimbach Std" pitchFamily="18" charset="0"/>
              </a:rPr>
              <a:t>Racial </a:t>
            </a:r>
            <a:r>
              <a:rPr lang="en-US" sz="2800" dirty="0">
                <a:latin typeface="ITC Slimbach Std" pitchFamily="18" charset="0"/>
              </a:rPr>
              <a:t>and ethnic background should be </a:t>
            </a:r>
            <a:r>
              <a:rPr lang="en-US" sz="2800" dirty="0" smtClean="0">
                <a:latin typeface="ITC Slimbach Std" pitchFamily="18" charset="0"/>
              </a:rPr>
              <a:t>considered: </a:t>
            </a:r>
            <a:r>
              <a:rPr lang="en-US" sz="2800" b="1" dirty="0" smtClean="0">
                <a:latin typeface="ITC Slimbach Std" pitchFamily="18" charset="0"/>
              </a:rPr>
              <a:t>28%</a:t>
            </a:r>
            <a:r>
              <a:rPr lang="en-US" sz="2800" dirty="0" smtClean="0">
                <a:latin typeface="ITC Slimbach Std" pitchFamily="18" charset="0"/>
              </a:rPr>
              <a:t>.</a:t>
            </a:r>
            <a:endParaRPr lang="en-US" sz="2800" dirty="0">
              <a:latin typeface="ITC Slimbach Std" pitchFamily="18" charset="0"/>
            </a:endParaRPr>
          </a:p>
        </p:txBody>
      </p:sp>
      <p:sp>
        <p:nvSpPr>
          <p:cNvPr id="5" name="TextBox 4"/>
          <p:cNvSpPr txBox="1"/>
          <p:nvPr/>
        </p:nvSpPr>
        <p:spPr>
          <a:xfrm>
            <a:off x="4495009" y="6116598"/>
            <a:ext cx="4115591" cy="369332"/>
          </a:xfrm>
          <a:prstGeom prst="rect">
            <a:avLst/>
          </a:prstGeom>
          <a:noFill/>
        </p:spPr>
        <p:txBody>
          <a:bodyPr wrap="square" rtlCol="0">
            <a:spAutoFit/>
          </a:bodyPr>
          <a:lstStyle/>
          <a:p>
            <a:pPr algn="ctr"/>
            <a:r>
              <a:rPr lang="en-US" dirty="0" smtClean="0">
                <a:latin typeface="ITC Slimbach Std" pitchFamily="18" charset="0"/>
              </a:rPr>
              <a:t>Source: Gallup, July 24, 2013.</a:t>
            </a:r>
            <a:endParaRPr lang="en-US" dirty="0">
              <a:latin typeface="ITC Slimbach Std" pitchFamily="18" charset="0"/>
            </a:endParaRPr>
          </a:p>
        </p:txBody>
      </p:sp>
      <p:sp>
        <p:nvSpPr>
          <p:cNvPr id="6" name="TextBox 5"/>
          <p:cNvSpPr txBox="1"/>
          <p:nvPr/>
        </p:nvSpPr>
        <p:spPr>
          <a:xfrm>
            <a:off x="379415" y="1447800"/>
            <a:ext cx="8231187" cy="4708981"/>
          </a:xfrm>
          <a:prstGeom prst="rect">
            <a:avLst/>
          </a:prstGeom>
          <a:noFill/>
        </p:spPr>
        <p:txBody>
          <a:bodyPr wrap="square" rtlCol="0">
            <a:spAutoFit/>
          </a:bodyPr>
          <a:lstStyle/>
          <a:p>
            <a:r>
              <a:rPr lang="en-US" sz="2800" b="1" dirty="0">
                <a:latin typeface="ITC Slimbach Std" pitchFamily="18" charset="0"/>
              </a:rPr>
              <a:t>Which comes closer to your view about evaluating students for admission into a college or university</a:t>
            </a:r>
            <a:r>
              <a:rPr lang="en-US" sz="2800" b="1" dirty="0" smtClean="0">
                <a:latin typeface="ITC Slimbach Std" pitchFamily="18" charset="0"/>
              </a:rPr>
              <a:t>?</a:t>
            </a:r>
          </a:p>
          <a:p>
            <a:endParaRPr lang="en-US" sz="2400" dirty="0">
              <a:latin typeface="ITC Slimbach Std" pitchFamily="18" charset="0"/>
            </a:endParaRPr>
          </a:p>
          <a:p>
            <a:pPr marL="457200" indent="-457200">
              <a:buFont typeface="+mj-lt"/>
              <a:buAutoNum type="alphaLcPeriod"/>
            </a:pPr>
            <a:r>
              <a:rPr lang="en-US" sz="2400" dirty="0">
                <a:latin typeface="ITC Slimbach Std" pitchFamily="18" charset="0"/>
              </a:rPr>
              <a:t>Applicants should be admitted </a:t>
            </a:r>
            <a:r>
              <a:rPr lang="en-US" sz="2400" i="1" dirty="0">
                <a:latin typeface="ITC Slimbach Std" pitchFamily="18" charset="0"/>
              </a:rPr>
              <a:t>solely on the basis </a:t>
            </a:r>
            <a:r>
              <a:rPr lang="en-US" sz="2400" dirty="0">
                <a:latin typeface="ITC Slimbach Std" pitchFamily="18" charset="0"/>
              </a:rPr>
              <a:t>of </a:t>
            </a:r>
            <a:r>
              <a:rPr lang="en-US" sz="2400" i="1" dirty="0">
                <a:latin typeface="ITC Slimbach Std" pitchFamily="18" charset="0"/>
              </a:rPr>
              <a:t>merit</a:t>
            </a:r>
            <a:r>
              <a:rPr lang="en-US" sz="2400" dirty="0">
                <a:latin typeface="ITC Slimbach Std" pitchFamily="18" charset="0"/>
              </a:rPr>
              <a:t>, even if that results in fewer minority students being admitted.</a:t>
            </a:r>
          </a:p>
          <a:p>
            <a:pPr marL="457200" indent="-457200">
              <a:buFont typeface="+mj-lt"/>
              <a:buAutoNum type="alphaLcPeriod"/>
            </a:pPr>
            <a:endParaRPr lang="en-US" sz="2400" dirty="0">
              <a:latin typeface="ITC Slimbach Std" pitchFamily="18" charset="0"/>
            </a:endParaRPr>
          </a:p>
          <a:p>
            <a:pPr marL="457200" indent="-457200">
              <a:buFont typeface="+mj-lt"/>
              <a:buAutoNum type="alphaLcPeriod"/>
            </a:pPr>
            <a:r>
              <a:rPr lang="en-US" sz="2400" dirty="0">
                <a:latin typeface="ITC Slimbach Std" pitchFamily="18" charset="0"/>
              </a:rPr>
              <a:t>Applicants’ </a:t>
            </a:r>
            <a:r>
              <a:rPr lang="en-US" sz="2400" i="1" dirty="0">
                <a:latin typeface="ITC Slimbach Std" pitchFamily="18" charset="0"/>
              </a:rPr>
              <a:t>racial and ethnic background should be considered</a:t>
            </a:r>
            <a:r>
              <a:rPr lang="en-US" sz="2400" dirty="0">
                <a:latin typeface="ITC Slimbach Std" pitchFamily="18" charset="0"/>
              </a:rPr>
              <a:t> to help promote diversity on college campuses, even if that means admitting some minority students who otherwise should not be admitted.</a:t>
            </a:r>
          </a:p>
        </p:txBody>
      </p:sp>
    </p:spTree>
    <p:extLst>
      <p:ext uri="{BB962C8B-B14F-4D97-AF65-F5344CB8AC3E}">
        <p14:creationId xmlns:p14="http://schemas.microsoft.com/office/powerpoint/2010/main" val="6678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21662"/>
            <a:ext cx="6096000" cy="1200329"/>
          </a:xfrm>
          <a:prstGeom prst="rect">
            <a:avLst/>
          </a:prstGeom>
          <a:noFill/>
        </p:spPr>
        <p:txBody>
          <a:bodyPr wrap="square" rtlCol="0">
            <a:spAutoFit/>
          </a:bodyPr>
          <a:lstStyle/>
          <a:p>
            <a:pPr algn="ctr"/>
            <a:r>
              <a:rPr lang="en-US" sz="3600" dirty="0" smtClean="0">
                <a:solidFill>
                  <a:srgbClr val="0070C0"/>
                </a:solidFill>
                <a:latin typeface="Interstate-Regular" panose="02000603020000020004" pitchFamily="2" charset="0"/>
              </a:rPr>
              <a:t>Teaching Affirmative Action Using the </a:t>
            </a:r>
            <a:r>
              <a:rPr lang="en-US" sz="3600" i="1" dirty="0" smtClean="0">
                <a:solidFill>
                  <a:srgbClr val="0070C0"/>
                </a:solidFill>
                <a:latin typeface="Interstate-Regular" panose="02000603020000020004" pitchFamily="2" charset="0"/>
              </a:rPr>
              <a:t>Fisher</a:t>
            </a:r>
            <a:r>
              <a:rPr lang="en-US" sz="3600" dirty="0" smtClean="0">
                <a:solidFill>
                  <a:srgbClr val="0070C0"/>
                </a:solidFill>
                <a:latin typeface="Interstate-Regular" panose="02000603020000020004" pitchFamily="2" charset="0"/>
              </a:rPr>
              <a:t> Case</a:t>
            </a:r>
            <a:endParaRPr lang="en-US" sz="3600" dirty="0">
              <a:solidFill>
                <a:srgbClr val="0070C0"/>
              </a:solidFill>
              <a:latin typeface="Interstate-Regular" panose="02000603020000020004" pitchFamily="2"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52400"/>
            <a:ext cx="17541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506" y="2078265"/>
            <a:ext cx="6442951" cy="47914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2078265"/>
            <a:ext cx="6377810" cy="4722988"/>
          </a:xfrm>
          <a:prstGeom prst="rect">
            <a:avLst/>
          </a:prstGeom>
        </p:spPr>
      </p:pic>
    </p:spTree>
    <p:extLst>
      <p:ext uri="{BB962C8B-B14F-4D97-AF65-F5344CB8AC3E}">
        <p14:creationId xmlns:p14="http://schemas.microsoft.com/office/powerpoint/2010/main" val="26454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xit" presetSubtype="8" fill="hold" nodeType="afterEffect">
                                  <p:stCondLst>
                                    <p:cond delay="0"/>
                                  </p:stCondLst>
                                  <p:childTnLst>
                                    <p:anim calcmode="lin" valueType="num">
                                      <p:cBhvr additive="base">
                                        <p:cTn id="9" dur="2000"/>
                                        <p:tgtEl>
                                          <p:spTgt spid="6"/>
                                        </p:tgtEl>
                                        <p:attrNameLst>
                                          <p:attrName>ppt_x</p:attrName>
                                        </p:attrNameLst>
                                      </p:cBhvr>
                                      <p:tavLst>
                                        <p:tav tm="0">
                                          <p:val>
                                            <p:strVal val="ppt_x"/>
                                          </p:val>
                                        </p:tav>
                                        <p:tav tm="100000">
                                          <p:val>
                                            <p:strVal val="0-ppt_w/2"/>
                                          </p:val>
                                        </p:tav>
                                      </p:tavLst>
                                    </p:anim>
                                    <p:anim calcmode="lin" valueType="num">
                                      <p:cBhvr additive="base">
                                        <p:cTn id="10" dur="2000"/>
                                        <p:tgtEl>
                                          <p:spTgt spid="6"/>
                                        </p:tgtEl>
                                        <p:attrNameLst>
                                          <p:attrName>ppt_y</p:attrName>
                                        </p:attrNameLst>
                                      </p:cBhvr>
                                      <p:tavLst>
                                        <p:tav tm="0">
                                          <p:val>
                                            <p:strVal val="ppt_y"/>
                                          </p:val>
                                        </p:tav>
                                        <p:tav tm="100000">
                                          <p:val>
                                            <p:strVal val="ppt_y"/>
                                          </p:val>
                                        </p:tav>
                                      </p:tavLst>
                                    </p:anim>
                                    <p:set>
                                      <p:cBhvr>
                                        <p:cTn id="11"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4552</TotalTime>
  <Words>1459</Words>
  <Application>Microsoft Office PowerPoint</Application>
  <PresentationFormat>On-screen Show (4:3)</PresentationFormat>
  <Paragraphs>184</Paragraphs>
  <Slides>21</Slides>
  <Notes>12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dc:creator>
  <cp:lastModifiedBy>Damon</cp:lastModifiedBy>
  <cp:revision>82</cp:revision>
  <cp:lastPrinted>2015-09-28T22:29:56Z</cp:lastPrinted>
  <dcterms:created xsi:type="dcterms:W3CDTF">2015-09-09T17:34:43Z</dcterms:created>
  <dcterms:modified xsi:type="dcterms:W3CDTF">2015-09-29T22:12:34Z</dcterms:modified>
</cp:coreProperties>
</file>